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42"/>
  </p:notesMasterIdLst>
  <p:sldIdLst>
    <p:sldId id="426" r:id="rId2"/>
    <p:sldId id="459" r:id="rId3"/>
    <p:sldId id="460" r:id="rId4"/>
    <p:sldId id="461" r:id="rId5"/>
    <p:sldId id="462" r:id="rId6"/>
    <p:sldId id="463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82" r:id="rId18"/>
    <p:sldId id="475" r:id="rId19"/>
    <p:sldId id="499" r:id="rId20"/>
    <p:sldId id="483" r:id="rId21"/>
    <p:sldId id="458" r:id="rId22"/>
    <p:sldId id="484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76" r:id="rId37"/>
    <p:sldId id="477" r:id="rId38"/>
    <p:sldId id="479" r:id="rId39"/>
    <p:sldId id="480" r:id="rId40"/>
    <p:sldId id="481" r:id="rId4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>
        <p:scale>
          <a:sx n="69" d="100"/>
          <a:sy n="69" d="100"/>
        </p:scale>
        <p:origin x="-92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0D8FF8-B125-437A-8217-90AE8151EF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D1165E-B963-499C-B36C-E54DE341D9CB}" type="slidenum">
              <a:rPr lang="ru-RU" sz="1200">
                <a:latin typeface="Calibri" pitchFamily="34" charset="0"/>
              </a:rPr>
              <a:pPr algn="r"/>
              <a:t>38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5D7-6B37-4684-9ADA-B1FD71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D3C4-A1F0-4892-BBB6-872D7CEA7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1DFC-4154-4D06-B6DF-7BEB4B923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3C90-7AD8-4AEC-8BA8-8BFA44ADF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A5F9-BD63-4E35-BBC5-1F1D9AB56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89F2-05F4-49CF-B2CE-F9F2EFA43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6091-6D73-489A-AF3D-A9F07FE79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84CF-6C1D-45F4-B8E5-3082F525C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B0A1-5B97-4D95-BD37-0CC4B3006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C5E1-F5F1-4885-96F1-9E65D3550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8A2F-5EF8-415D-BB2C-82EE6713C9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DCE3-2AB2-490F-B18C-B1142B8E4EC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-1"/>
            <a:ext cx="9143997" cy="6857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928688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600" dirty="0" smtClean="0">
                <a:latin typeface="Monotype Corsiva" pitchFamily="66" charset="0"/>
              </a:rPr>
              <a:t>Ваш ребенок пойдет в школу….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213100"/>
            <a:ext cx="6400800" cy="2616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4400" dirty="0" smtClean="0">
                <a:latin typeface="Monotype Corsiva" pitchFamily="66" charset="0"/>
              </a:rPr>
              <a:t>«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Поступление в школу –чрезвычайно ответственный момент как для самого ребенка, так и для родителей»</a:t>
            </a:r>
          </a:p>
          <a:p>
            <a:pPr eaLnBrk="1" hangingPunct="1">
              <a:lnSpc>
                <a:spcPct val="80000"/>
              </a:lnSpc>
            </a:pPr>
            <a:endParaRPr lang="ru-RU" sz="2800" i="1" dirty="0" smtClean="0"/>
          </a:p>
          <a:p>
            <a:pPr eaLnBrk="1" hangingPunct="1">
              <a:lnSpc>
                <a:spcPct val="80000"/>
              </a:lnSpc>
            </a:pPr>
            <a:endParaRPr lang="ru-RU" sz="2800" i="1" dirty="0" smtClean="0"/>
          </a:p>
          <a:p>
            <a:pPr eaLnBrk="1" hangingPunct="1">
              <a:lnSpc>
                <a:spcPct val="80000"/>
              </a:lnSpc>
            </a:pPr>
            <a:endParaRPr lang="ru-RU" sz="2400" i="1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Как мыслит ваш ребенок?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52600"/>
            <a:ext cx="8258204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Различные  игры, конструирование, лепка, рисование, развивают у ребенка мыслительные операции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(обобщение , сравнение, классификацию, установление причинно-следственных связей, способность рассуждать)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скорости мышления</a:t>
            </a:r>
          </a:p>
          <a:p>
            <a:pPr eaLnBrk="1" hangingPunct="1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будете начинать слово, произнося первый слог, а он заканчивает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на, за, 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Фиксируйте время, которое является показателем скорости мыслительных процессов, сообразительности и речевой активности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04813"/>
            <a:ext cx="8102600" cy="6024562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Comic Sans MS" pitchFamily="66" charset="0"/>
              </a:rPr>
              <a:t>«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Найди лишнее слово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Зачитайте ребенку серию слов из 4 слов, 3 слова могут быть объединены по общему для них признаку, а одно слово отличается от них.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Например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 smtClean="0"/>
              <a:t>Храбрый, злой, смелый, отважный;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 smtClean="0"/>
              <a:t>Яблоко, слива, огурец, груша;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 smtClean="0"/>
              <a:t>Час, минута, лето, секунда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04813"/>
            <a:ext cx="7581900" cy="616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гибкости ума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Назвать больше слов, обозначающих какое-либо понятие (деревья, спорт, звери, домашние животные, транспорт, овощи, фрукты).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«Определи понятие», «Как бы ты объяснил это слово?»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04813"/>
            <a:ext cx="8124854" cy="602458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Игра «Как это можно использовать?»;</a:t>
            </a:r>
          </a:p>
          <a:p>
            <a:pPr eaLnBrk="1" hangingPunct="1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Игра «Наоборот»;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дедушка старый, а внук……</a:t>
            </a:r>
          </a:p>
          <a:p>
            <a:pPr eaLnBrk="1" hangingPunct="1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дерево высокое, а куст…..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перо легкое,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 гиря……)</a:t>
            </a:r>
          </a:p>
          <a:p>
            <a:pPr eaLnBrk="1" hangingPunct="1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Игра «Бывает- не бывает»;</a:t>
            </a:r>
          </a:p>
          <a:p>
            <a:pPr eaLnBrk="1" hangingPunct="1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(Кошка варит кашу. Почтальон несет письмо. Яблоко соленое.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Угадай загадки»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Хорошая ли у вашего ребенка память?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29600" cy="474027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Упражнения, развивающие память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«Повтори за мной с 1 слова»;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 фразу, небольшой рассказ»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Ребусы, головоломки, кроссворды, считалки, скороговорки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«Цветной ряд» 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</a:t>
            </a:r>
          </a:p>
          <a:p>
            <a:pPr eaLnBrk="1" hangingPunct="1">
              <a:buFontTx/>
              <a:buNone/>
            </a:pPr>
            <a:endParaRPr lang="ru-RU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Ребенок 6-7 лет правильно воспроизводит ряд из 5-6 слов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/>
              <a:t>Хорошо ли развита у ребенка тонкая моторика пальцев рук?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Что дает развитие мелкой моторики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Воздействие на активные точки, связанные с корой головного мозга, центрами речи;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Косвенное воздействие на общее интеллектуальное развитие ребенка;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Подготовка к овладению навыком письма</a:t>
            </a:r>
          </a:p>
          <a:p>
            <a:pPr>
              <a:lnSpc>
                <a:spcPct val="90000"/>
              </a:lnSpc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!Очень полезны (лепка, рисование, аппликации, работа с ножницами, вышивание, пришивание пуговиц, нанизывание бус, сбор ягод).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Прекрасен мир звуков!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Прекрасен потому, что жить в нем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радостно и интересно.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Стоит на мгновение закрыть уши,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как сразу замолкнут все звуки, 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обеднеет для нас мир.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Хорошо ли развита у вашего ребенка речь?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50149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b="1" dirty="0" smtClean="0"/>
          </a:p>
          <a:p>
            <a:pPr eaLnBrk="1" hangingPunct="1">
              <a:buFontTx/>
              <a:buNone/>
            </a:pPr>
            <a:r>
              <a:rPr lang="en-US" sz="2000" b="1" dirty="0" smtClean="0"/>
              <a:t> </a:t>
            </a:r>
            <a:r>
              <a:rPr lang="ru-RU" sz="2000" b="1" dirty="0" smtClean="0"/>
              <a:t>!</a:t>
            </a:r>
            <a:r>
              <a:rPr lang="en-US" sz="2000" b="1" dirty="0" smtClean="0"/>
              <a:t>   </a:t>
            </a:r>
            <a:endParaRPr lang="ru-RU" sz="1800" dirty="0" smtClean="0"/>
          </a:p>
          <a:p>
            <a:pPr eaLnBrk="1" hangingPunct="1"/>
            <a:endParaRPr lang="ru-RU" sz="16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500034" y="1714488"/>
            <a:ext cx="8286808" cy="4857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2-3 года</a:t>
            </a:r>
            <a:r>
              <a:rPr kumimoji="0" lang="ru-RU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Формирование грамматического строя речи, накопление словарного запаса (к 3 годам ребенок уже знает от 300 до 1000 слов). Если к 2.5 годам ребенок не строит фраз, то необходимо обратиться к логопеду.</a:t>
            </a: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период с 3-х до 5-ти лет желательно проконсультироваться у логопеда в любом случае</a:t>
            </a:r>
            <a:r>
              <a:rPr kumimoji="0" lang="ru-RU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Раннее обнаружение аномалий речевого развития и своевременное обращение к специалистам очень важно.</a:t>
            </a: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 5-ти годам ребенок должен правильно строить фразы и произносить все звуки речи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  <a:endParaRPr kumimoji="0" lang="ru-RU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84995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«Скажи, как я»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Называете слова с выделением любого звука (гласного, твердого – мягкого и т.д.) Ребенок должен повторить слово так же. Если ребенку требуется помощь, нужно повторить слово 2-3 раза с выделением звука.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«Будь внимательным»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 буду называть звук А (любой другой) вместе с другими звуками, если услышишь его, то хлопни в ладоши ( присядь, подпрыги, что угодно).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Игра «Назови звук».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 бросаете мяч ребенку и называет слово, интонационно выделяя какой-либо согласный звук. Ребенок называет выделенный звук и перебрасывает мяч обратно. Выделяемые звуки должны стоять в разных местах – в начале, середине, конце слова.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Игра «Назови последний звук».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Можно так же играть с мячом. Называете слово и бросаете мяч, ребенок ловит и называет последний звук.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Игра «Цепочка слов».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Называете слово, ребенок определяет последнее слово и придумывает слово, в котором этот звук стоит в начале слова.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549274"/>
            <a:ext cx="7829576" cy="6308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Ребенок должен хотеть идти в школу, значит должен иметь мотивацию к обучению;</a:t>
            </a:r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Ребенок должен взаимодействовать со сверстниками, выполнять требования учителя, контролировать свое поведение;</a:t>
            </a:r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Ребенок должен быть здоровым, выносливым, иначе ему будет трудно выдержать нагрузку;</a:t>
            </a:r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Соответствующее умственное и речевое развитие, которое является основой для успешного овладения школьными знаниями, умениями и навыками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в процессе развития речи очень важен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фонематический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благодаря которому ребенок способен точно различать все звуки речи.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способность выделять, воспроизводить, различать звуки речи; другими словами, это речевой слух.</a:t>
            </a:r>
          </a:p>
          <a:p>
            <a:pPr eaLnBrk="1" hangingPunct="1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07083"/>
          </a:xfrm>
        </p:spPr>
        <p:txBody>
          <a:bodyPr/>
          <a:lstStyle/>
          <a:p>
            <a:pPr algn="ctr">
              <a:buNone/>
            </a:pPr>
            <a:endParaRPr lang="ru-RU" sz="3600" b="1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Развитие фонематического слуха у детей — залог успешного обучения чтению и письму, а в дальнейшем — и иностранным языкам. </a:t>
            </a: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838200"/>
            <a:ext cx="8643998" cy="5364163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Отсюда — ошибки в речи и на письме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неправильно произносит звуки и слова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Сапка (шапка),  столь (стол), </a:t>
            </a:r>
            <a:r>
              <a:rPr lang="ru-RU" dirty="0" err="1" smtClean="0"/>
              <a:t>типленок</a:t>
            </a:r>
            <a:r>
              <a:rPr lang="ru-RU" dirty="0" smtClean="0"/>
              <a:t> (цыпленок), </a:t>
            </a:r>
            <a:r>
              <a:rPr lang="ru-RU" dirty="0" err="1" smtClean="0"/>
              <a:t>ыба</a:t>
            </a:r>
            <a:r>
              <a:rPr lang="ru-RU" dirty="0" smtClean="0"/>
              <a:t> (рыба)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«слышит», а потому пропускает предлоги</a:t>
            </a:r>
            <a:r>
              <a:rPr lang="ru-RU" b="1" dirty="0" smtClean="0">
                <a:solidFill>
                  <a:srgbClr val="00FF00"/>
                </a:solidFill>
              </a:rPr>
              <a:t>:</a:t>
            </a:r>
          </a:p>
          <a:p>
            <a:pPr>
              <a:defRPr/>
            </a:pPr>
            <a:endParaRPr lang="ru-RU" b="1" dirty="0" smtClean="0">
              <a:solidFill>
                <a:srgbClr val="00FF00"/>
              </a:solidFill>
            </a:endParaRPr>
          </a:p>
          <a:p>
            <a:pPr>
              <a:defRPr/>
            </a:pPr>
            <a:r>
              <a:rPr lang="ru-RU" dirty="0" smtClean="0"/>
              <a:t>«Оля гуляла санками» - Оля гуляла </a:t>
            </a:r>
            <a:r>
              <a:rPr lang="ru-RU" u="sng" dirty="0" smtClean="0"/>
              <a:t>с </a:t>
            </a:r>
            <a:r>
              <a:rPr lang="ru-RU" dirty="0" smtClean="0"/>
              <a:t>санками.</a:t>
            </a:r>
          </a:p>
          <a:p>
            <a:pPr>
              <a:defRPr/>
            </a:pPr>
            <a:r>
              <a:rPr lang="ru-RU" dirty="0" smtClean="0"/>
              <a:t>   </a:t>
            </a:r>
          </a:p>
          <a:p>
            <a:pPr>
              <a:defRPr/>
            </a:pPr>
            <a:r>
              <a:rPr lang="ru-RU" dirty="0" smtClean="0"/>
              <a:t>   «Дети купались </a:t>
            </a:r>
            <a:r>
              <a:rPr lang="ru-RU" dirty="0" err="1" smtClean="0"/>
              <a:t>возере</a:t>
            </a:r>
            <a:r>
              <a:rPr lang="ru-RU" dirty="0" smtClean="0"/>
              <a:t>» - Дети купались </a:t>
            </a:r>
            <a:r>
              <a:rPr lang="ru-RU" u="sng" dirty="0" smtClean="0"/>
              <a:t>в</a:t>
            </a:r>
            <a:r>
              <a:rPr lang="ru-RU" dirty="0" smtClean="0"/>
              <a:t> озере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«Цветы стояли вазе» - Цветы стояли </a:t>
            </a:r>
            <a:r>
              <a:rPr lang="ru-RU" u="sng" dirty="0" smtClean="0"/>
              <a:t>в</a:t>
            </a:r>
            <a:r>
              <a:rPr lang="ru-RU" dirty="0" smtClean="0"/>
              <a:t> вазе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укорачивает или переставляет слоги в словах: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err="1" smtClean="0"/>
              <a:t>Секекомия</a:t>
            </a:r>
            <a:r>
              <a:rPr lang="ru-RU" sz="2800" dirty="0" smtClean="0"/>
              <a:t> (насекомое), </a:t>
            </a:r>
            <a:r>
              <a:rPr lang="ru-RU" sz="2800" dirty="0" err="1" smtClean="0"/>
              <a:t>скороводка</a:t>
            </a:r>
            <a:r>
              <a:rPr lang="ru-RU" sz="2800" dirty="0" smtClean="0"/>
              <a:t>, </a:t>
            </a:r>
            <a:r>
              <a:rPr lang="ru-RU" sz="2800" dirty="0" err="1" smtClean="0"/>
              <a:t>кобласа</a:t>
            </a:r>
            <a:r>
              <a:rPr lang="ru-RU" sz="2800" dirty="0" smtClean="0"/>
              <a:t>, </a:t>
            </a:r>
            <a:r>
              <a:rPr lang="ru-RU" sz="2800" dirty="0" err="1" smtClean="0"/>
              <a:t>субараска</a:t>
            </a:r>
            <a:r>
              <a:rPr lang="ru-RU" sz="2800" dirty="0" smtClean="0"/>
              <a:t> (черепашка)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err="1" smtClean="0"/>
              <a:t>Веналяшка</a:t>
            </a:r>
            <a:r>
              <a:rPr lang="ru-RU" sz="2800" dirty="0" smtClean="0"/>
              <a:t>, </a:t>
            </a:r>
            <a:r>
              <a:rPr lang="ru-RU" sz="2800" dirty="0" err="1" smtClean="0"/>
              <a:t>виниляшка</a:t>
            </a:r>
            <a:r>
              <a:rPr lang="ru-RU" sz="2800" dirty="0" smtClean="0"/>
              <a:t> (неваляшка), </a:t>
            </a:r>
            <a:r>
              <a:rPr lang="ru-RU" sz="2800" dirty="0" err="1" smtClean="0"/>
              <a:t>нарисонова</a:t>
            </a:r>
            <a:r>
              <a:rPr lang="ru-RU" sz="2800" dirty="0" smtClean="0"/>
              <a:t> (нарисовано),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err="1" smtClean="0"/>
              <a:t>маталок</a:t>
            </a:r>
            <a:r>
              <a:rPr lang="ru-RU" sz="2800" dirty="0" smtClean="0"/>
              <a:t>  (молоток),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err="1" smtClean="0"/>
              <a:t>мухором</a:t>
            </a:r>
            <a:r>
              <a:rPr lang="ru-RU" sz="2800" dirty="0" smtClean="0"/>
              <a:t>, </a:t>
            </a:r>
            <a:r>
              <a:rPr lang="ru-RU" sz="2800" dirty="0" err="1" smtClean="0"/>
              <a:t>хумахор</a:t>
            </a:r>
            <a:r>
              <a:rPr lang="ru-RU" sz="2800" dirty="0" smtClean="0"/>
              <a:t> ( мухомор), работает </a:t>
            </a:r>
            <a:r>
              <a:rPr lang="ru-RU" sz="2800" dirty="0" err="1" smtClean="0"/>
              <a:t>потором</a:t>
            </a:r>
            <a:r>
              <a:rPr lang="ru-RU" sz="2800" dirty="0" smtClean="0"/>
              <a:t> (топором), марашка (ромашка), </a:t>
            </a:r>
            <a:r>
              <a:rPr lang="ru-RU" sz="2800" dirty="0" err="1" smtClean="0"/>
              <a:t>фикалка</a:t>
            </a:r>
            <a:r>
              <a:rPr lang="ru-RU" sz="2800" dirty="0" smtClean="0"/>
              <a:t> (фиалка), </a:t>
            </a:r>
            <a:r>
              <a:rPr lang="ru-RU" sz="2800" dirty="0" err="1" smtClean="0"/>
              <a:t>лисивек</a:t>
            </a:r>
            <a:r>
              <a:rPr lang="ru-RU" sz="2800" dirty="0" smtClean="0"/>
              <a:t> (василек), </a:t>
            </a:r>
            <a:r>
              <a:rPr lang="ru-RU" sz="2800" dirty="0" err="1" smtClean="0"/>
              <a:t>гебемот</a:t>
            </a:r>
            <a:r>
              <a:rPr lang="ru-RU" sz="2800" dirty="0" smtClean="0"/>
              <a:t>, </a:t>
            </a:r>
            <a:r>
              <a:rPr lang="ru-RU" sz="2800" dirty="0" err="1" smtClean="0"/>
              <a:t>гигмимот</a:t>
            </a:r>
            <a:r>
              <a:rPr lang="ru-RU" sz="2800" dirty="0" smtClean="0"/>
              <a:t>, </a:t>
            </a:r>
            <a:r>
              <a:rPr lang="ru-RU" sz="2800" dirty="0" err="1" smtClean="0"/>
              <a:t>лигимот</a:t>
            </a:r>
            <a:r>
              <a:rPr lang="ru-RU" sz="2800" dirty="0" smtClean="0"/>
              <a:t>, </a:t>
            </a:r>
            <a:r>
              <a:rPr lang="ru-RU" sz="2800" dirty="0" err="1" smtClean="0"/>
              <a:t>нигемот</a:t>
            </a:r>
            <a:r>
              <a:rPr lang="ru-RU" sz="2800" dirty="0" smtClean="0"/>
              <a:t> (бегемот),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err="1" smtClean="0"/>
              <a:t>каратан</a:t>
            </a:r>
            <a:r>
              <a:rPr lang="ru-RU" sz="2800" dirty="0" smtClean="0"/>
              <a:t> (таракан), </a:t>
            </a:r>
            <a:r>
              <a:rPr lang="ru-RU" sz="2800" dirty="0" err="1" smtClean="0"/>
              <a:t>ревевка</a:t>
            </a:r>
            <a:r>
              <a:rPr lang="ru-RU" sz="2800" dirty="0" smtClean="0"/>
              <a:t>(веревка)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--- Ехала машина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халапка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хопка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(Мама сшила халат из хлопка);</a:t>
            </a:r>
          </a:p>
          <a:p>
            <a:pPr eaLnBrk="1" hangingPunct="1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--- Макал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лакал котик</a:t>
            </a:r>
          </a:p>
          <a:p>
            <a:pPr eaLnBrk="1" hangingPunct="1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--- Укусила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Укусила Мишу муха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--- Свинья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Натаса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швея Наташа </a:t>
            </a:r>
          </a:p>
          <a:p>
            <a:pPr eaLnBrk="1" hangingPunct="1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неправильно употребляет   окончания: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«Катались на </a:t>
            </a:r>
            <a:r>
              <a:rPr lang="ru-RU" dirty="0" err="1" smtClean="0"/>
              <a:t>санкаф</a:t>
            </a:r>
            <a:r>
              <a:rPr lang="ru-RU" dirty="0" smtClean="0"/>
              <a:t>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«С </a:t>
            </a:r>
            <a:r>
              <a:rPr lang="ru-RU" dirty="0" err="1" smtClean="0"/>
              <a:t>коротками</a:t>
            </a:r>
            <a:r>
              <a:rPr lang="ru-RU" dirty="0" smtClean="0"/>
              <a:t> рукавами»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Русский язык очень сложен по своей структуре и поэтому </a:t>
            </a:r>
            <a:r>
              <a:rPr lang="ru-RU" b="1" i="1" smtClean="0">
                <a:solidFill>
                  <a:srgbClr val="FF00FF"/>
                </a:solidFill>
              </a:rPr>
              <a:t>чем раньше</a:t>
            </a:r>
            <a:r>
              <a:rPr lang="ru-RU" smtClean="0"/>
              <a:t> выявлены недостатки устной и письменной речи у детей и предприняты меры по их устранению, </a:t>
            </a:r>
            <a:r>
              <a:rPr lang="ru-RU" b="1" i="1" smtClean="0">
                <a:solidFill>
                  <a:srgbClr val="FF00FF"/>
                </a:solidFill>
              </a:rPr>
              <a:t>тем легче</a:t>
            </a:r>
            <a:r>
              <a:rPr lang="ru-RU" smtClean="0"/>
              <a:t> будет ребенку учиться в школе.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     Задача родителей </a:t>
            </a:r>
            <a:r>
              <a:rPr lang="ru-RU" b="1" i="1" smtClean="0">
                <a:solidFill>
                  <a:srgbClr val="FF00FF"/>
                </a:solidFill>
              </a:rPr>
              <a:t>не упустить</a:t>
            </a:r>
            <a:r>
              <a:rPr lang="ru-RU" smtClean="0"/>
              <a:t> время в дошкольном возрасте, увидеть и услышать в речи нарушения, которые являются предпосылками больших проблем в освоении письма и чтения (дисграфии и дислексии).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Предупредить возникновение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специфических ошибок вам помогут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</a:t>
            </a:r>
            <a:r>
              <a:rPr lang="ru-RU" sz="3600" b="1" i="1" u="sng" smtClean="0">
                <a:solidFill>
                  <a:srgbClr val="FF3300"/>
                </a:solidFill>
              </a:rPr>
              <a:t>тренировочные упражнения: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6400800"/>
          </a:xfrm>
        </p:spPr>
        <p:txBody>
          <a:bodyPr/>
          <a:lstStyle/>
          <a:p>
            <a:pPr marL="609600" indent="-609600" eaLnBrk="1" hangingPunct="1">
              <a:defRPr/>
            </a:pPr>
            <a:endParaRPr lang="ru-RU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</a:t>
            </a:r>
            <a:r>
              <a:rPr lang="ru-RU" b="1" smtClean="0"/>
              <a:t>Повтори:</a:t>
            </a:r>
            <a:r>
              <a:rPr lang="ru-RU" smtClean="0"/>
              <a:t> </a:t>
            </a:r>
          </a:p>
          <a:p>
            <a:pPr marL="609600" indent="-609600" eaLnBrk="1" hangingPunct="1">
              <a:defRPr/>
            </a:pPr>
            <a:r>
              <a:rPr lang="ru-RU" smtClean="0"/>
              <a:t>та-то-ту, мо-ма-мы, ва-ву-во, ку-ка-ко</a:t>
            </a:r>
          </a:p>
          <a:p>
            <a:pPr marL="609600" indent="-609600" eaLnBrk="1" hangingPunct="1">
              <a:defRPr/>
            </a:pPr>
            <a:r>
              <a:rPr lang="ru-RU" smtClean="0"/>
              <a:t>та-ка-па,фа-ка-ха, па-ка-та, ба-да-га </a:t>
            </a:r>
          </a:p>
          <a:p>
            <a:pPr marL="609600" indent="-609600" eaLnBrk="1" hangingPunct="1">
              <a:defRPr/>
            </a:pPr>
            <a:r>
              <a:rPr lang="ru-RU" smtClean="0"/>
              <a:t>па-пя-пя, пю-пю-пу, то-тё-тё </a:t>
            </a:r>
          </a:p>
          <a:p>
            <a:pPr marL="609600" indent="-609600" eaLnBrk="1" hangingPunct="1">
              <a:defRPr/>
            </a:pPr>
            <a:r>
              <a:rPr lang="ru-RU" smtClean="0"/>
              <a:t>па-тпа, ма-кма, на-кна, та-фта</a:t>
            </a:r>
          </a:p>
          <a:p>
            <a:pPr marL="609600" indent="-609600" eaLnBrk="1" hangingPunct="1">
              <a:defRPr/>
            </a:pPr>
            <a:r>
              <a:rPr lang="ru-RU" smtClean="0"/>
              <a:t>пта-пто-пту, кту-кто-кта, тпо-тпу-тпа, смо-смы-сма-сму,</a:t>
            </a:r>
          </a:p>
          <a:p>
            <a:pPr marL="609600" indent="-609600" eaLnBrk="1" hangingPunct="1">
              <a:defRPr/>
            </a:pPr>
            <a:r>
              <a:rPr lang="ru-RU" smtClean="0"/>
              <a:t>пта-тпа, фпа-пфа, гдо-дго, шту-тшу,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     чко-кчо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             </a:t>
            </a:r>
            <a:r>
              <a:rPr lang="ru-RU" b="1" smtClean="0"/>
              <a:t>Скажи правильное слово:</a:t>
            </a:r>
            <a:r>
              <a:rPr lang="ru-RU" smtClean="0"/>
              <a:t>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мотолок – …(молоток)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пинанино - …(пианино)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коринчевый - ….(коричневый)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барелина - …(балерина)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гебемот - …(бегемот)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ахтобус - …(автобус)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пугивица - …(пуговица)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ракивина - …(раковина)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mtClean="0"/>
              <a:t>--- палесос - …(пылесос)</a:t>
            </a:r>
          </a:p>
          <a:p>
            <a:pPr marL="609600" indent="-609600"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 занятии с ребенком..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«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Интерес »;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«Повтор упражнений»;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«Терпеливость»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«Мера»;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«Игровая форма занятий».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Договори подходящее слово:</a:t>
            </a:r>
          </a:p>
        </p:txBody>
      </p:sp>
      <p:pic>
        <p:nvPicPr>
          <p:cNvPr id="37891" name="Picture 4" descr="Изображение 01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990600"/>
            <a:ext cx="6781800" cy="5638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Рифмы – послушай начало фразы и закончи ее подходящим словом: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defRPr/>
            </a:pPr>
            <a:endParaRPr lang="ru-RU" sz="2800" smtClean="0"/>
          </a:p>
          <a:p>
            <a:pPr marL="609600" indent="-609600" eaLnBrk="1" hangingPunct="1">
              <a:defRPr/>
            </a:pPr>
            <a:r>
              <a:rPr lang="ru-RU" sz="2800" smtClean="0"/>
              <a:t>--- ши-ши-ши, ши-ши-ши – вот играют …(малыши)</a:t>
            </a:r>
          </a:p>
          <a:p>
            <a:pPr marL="609600" indent="-609600" eaLnBrk="1" hangingPunct="1">
              <a:defRPr/>
            </a:pPr>
            <a:r>
              <a:rPr lang="ru-RU" sz="2800" smtClean="0"/>
              <a:t>--- уш-уш-уш, уш-уш-уш – я приму горячий …(душ)</a:t>
            </a:r>
          </a:p>
          <a:p>
            <a:pPr marL="609600" indent="-609600" eaLnBrk="1" hangingPunct="1">
              <a:defRPr/>
            </a:pPr>
            <a:r>
              <a:rPr lang="ru-RU" sz="2800" smtClean="0"/>
              <a:t>--- аш-аш-аш, аш-аш-аш – это синий …(карандаш)</a:t>
            </a:r>
          </a:p>
          <a:p>
            <a:pPr marL="609600" indent="-609600" eaLnBrk="1" hangingPunct="1">
              <a:defRPr/>
            </a:pPr>
            <a:r>
              <a:rPr lang="ru-RU" sz="2800" smtClean="0"/>
              <a:t>--- ишни-ишни-ишни – созревают …(вишни)</a:t>
            </a:r>
          </a:p>
          <a:p>
            <a:pPr marL="609600" indent="-609600" eaLnBrk="1" hangingPunct="1">
              <a:defRPr/>
            </a:pPr>
            <a:r>
              <a:rPr lang="ru-RU" sz="2800" smtClean="0"/>
              <a:t>--- шок-шок-шок, шок-шок-шок – разбудил нас …(петушок)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Изображение 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1000"/>
            <a:ext cx="6781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В каких словах эти слоги стоят в начале?</a:t>
            </a:r>
          </a:p>
        </p:txBody>
      </p:sp>
      <p:pic>
        <p:nvPicPr>
          <p:cNvPr id="51203" name="Picture 4" descr="Изображение 00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990600"/>
            <a:ext cx="5486400" cy="5715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29600" cy="457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Шутки - минутки.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Прочитать детям строчки из стихов, намеренно заменяя буквы в словах. Дети находят ошибку в стихотворении и исправляют её.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29600" cy="46672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 Хвост с узорами,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сапоги со шторами.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 За окошком зимний сад,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Там листочки в бочках спят.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 Мальчишек радостный народ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Коньками звучно режет мёд.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Кот плывет по океану,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Кит из блюдца ест сметану.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Куклу выронив из рук,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Маша мчится к маме: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«Там ползёт зелёный лук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С длинными усами».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Божья коробка, полети на небо,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Принеси мне хлеба. 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effectLst/>
              </a:rPr>
              <a:t>Владение элементарными навыками звукового анализа: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640763" cy="5160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умение выделять начальный гласный звук из слова;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анализ гласных из трех звуков типа «</a:t>
            </a:r>
            <a:r>
              <a:rPr lang="ru-RU" sz="2400" dirty="0" err="1" smtClean="0"/>
              <a:t>ауи</a:t>
            </a:r>
            <a:r>
              <a:rPr lang="ru-RU" sz="2400" dirty="0" smtClean="0"/>
              <a:t>»;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 анализ обратного слога гласный - согласный типа «</a:t>
            </a:r>
            <a:r>
              <a:rPr lang="ru-RU" sz="2400" dirty="0" err="1" smtClean="0"/>
              <a:t>ап</a:t>
            </a:r>
            <a:r>
              <a:rPr lang="ru-RU" sz="2400" dirty="0" smtClean="0"/>
              <a:t>»;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слышать и выделять первый и последний согласный звук в слове;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определять количество и последовательность звуков в слове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называть слова на заданный звук.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Дети должны знать и правильно употреблять термины «звук», «слог», «слово», «предложение».</a:t>
            </a:r>
          </a:p>
        </p:txBody>
      </p:sp>
      <p:pic>
        <p:nvPicPr>
          <p:cNvPr id="20484" name="Picture 4" descr="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5357813"/>
            <a:ext cx="16430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effectLst/>
              </a:rPr>
              <a:t> </a:t>
            </a:r>
            <a:r>
              <a:rPr lang="ru-RU" sz="4000" dirty="0" smtClean="0">
                <a:effectLst/>
                <a:latin typeface="Arial" charset="0"/>
              </a:rPr>
              <a:t>Г</a:t>
            </a:r>
            <a:r>
              <a:rPr lang="ru-RU" sz="4000" dirty="0" smtClean="0">
                <a:effectLst/>
              </a:rPr>
              <a:t>рамматическ</a:t>
            </a:r>
            <a:r>
              <a:rPr lang="ru-RU" sz="4000" dirty="0" smtClean="0">
                <a:effectLst/>
                <a:latin typeface="Arial" charset="0"/>
              </a:rPr>
              <a:t>ий</a:t>
            </a:r>
            <a:r>
              <a:rPr lang="ru-RU" sz="4000" dirty="0" smtClean="0">
                <a:effectLst/>
              </a:rPr>
              <a:t> стро</a:t>
            </a:r>
            <a:r>
              <a:rPr lang="ru-RU" sz="4000" dirty="0" smtClean="0">
                <a:effectLst/>
                <a:latin typeface="Arial" charset="0"/>
              </a:rPr>
              <a:t>й</a:t>
            </a:r>
            <a:r>
              <a:rPr lang="ru-RU" sz="4000" dirty="0" smtClean="0">
                <a:effectLst/>
              </a:rPr>
              <a:t> речи</a:t>
            </a:r>
            <a:r>
              <a:rPr lang="ru-RU" sz="4000" dirty="0" smtClean="0">
                <a:effectLst/>
                <a:latin typeface="Arial" charset="0"/>
              </a:rPr>
              <a:t/>
            </a:r>
            <a:br>
              <a:rPr lang="ru-RU" sz="4000" dirty="0" smtClean="0">
                <a:effectLst/>
                <a:latin typeface="Arial" charset="0"/>
              </a:rPr>
            </a:br>
            <a:r>
              <a:rPr lang="ru-RU" sz="2800" dirty="0" smtClean="0">
                <a:effectLst/>
                <a:latin typeface="Arial" charset="0"/>
              </a:rPr>
              <a:t>В норме к 6 – 7 годам у ребенка сформированы:</a:t>
            </a:r>
            <a:r>
              <a:rPr lang="ru-RU" sz="4000" dirty="0" smtClean="0">
                <a:effectLst/>
              </a:rPr>
              <a:t> 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714375" y="1643063"/>
            <a:ext cx="8258175" cy="4500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умение пользоваться развернутой фразовой речью,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умение работать с предложением</a:t>
            </a:r>
            <a:r>
              <a:rPr lang="ru-RU" sz="2400" smtClean="0">
                <a:latin typeface="Arial" charset="0"/>
              </a:rPr>
              <a:t>,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правильно строить простые предложения,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видеть связь слов в предложениях,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распространять предложения второстепенными и однородными членами</a:t>
            </a:r>
            <a:r>
              <a:rPr lang="ru-RU" sz="2400" smtClean="0">
                <a:latin typeface="Arial" charset="0"/>
              </a:rPr>
              <a:t>,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работать с деформированным предложением,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самостоятельно находить ошибки и устранять их</a:t>
            </a:r>
            <a:r>
              <a:rPr lang="ru-RU" sz="2400" smtClean="0">
                <a:latin typeface="Arial" charset="0"/>
              </a:rPr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составлять предложения по опорным словам и картинкам.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 rot="21187796">
            <a:off x="115888" y="596900"/>
            <a:ext cx="4159250" cy="74453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Словарный запас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395288" y="1989138"/>
            <a:ext cx="309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rgbClr val="483226"/>
              </a:solidFill>
              <a:latin typeface="Franklin Gothic Book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95288" y="1844675"/>
            <a:ext cx="45370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 </a:t>
            </a:r>
            <a:r>
              <a:rPr lang="ru-RU" sz="2400"/>
              <a:t>К 7 годам у ребёнка должен быть достаточно большой словарный запас </a:t>
            </a:r>
            <a:r>
              <a:rPr lang="ru-RU" sz="1400"/>
              <a:t>(около  3000  слов)</a:t>
            </a:r>
            <a:r>
              <a:rPr lang="ru-RU"/>
              <a:t> </a:t>
            </a:r>
            <a:r>
              <a:rPr lang="ru-RU" sz="2400"/>
              <a:t> </a:t>
            </a:r>
          </a:p>
          <a:p>
            <a:r>
              <a:rPr lang="ru-RU" sz="2400"/>
              <a:t> В своей речи он должен активно использовать антонимы (грустный -весёлый, молодой – старый), синонимы (например, лошадь, конь, жеребец, скакун), слова – действия, слова –</a:t>
            </a:r>
            <a:r>
              <a:rPr lang="ru-RU" sz="2000"/>
              <a:t> </a:t>
            </a:r>
            <a:r>
              <a:rPr lang="ru-RU" sz="2400"/>
              <a:t>признаки.</a:t>
            </a:r>
            <a:r>
              <a:rPr lang="ru-RU" sz="2000"/>
              <a:t> </a:t>
            </a:r>
          </a:p>
          <a:p>
            <a:pPr>
              <a:spcBef>
                <a:spcPct val="20000"/>
              </a:spcBef>
            </a:pPr>
            <a:endParaRPr lang="ru-RU" sz="2000" b="1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5148263" y="3365500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solidFill>
                <a:srgbClr val="00339A"/>
              </a:solidFill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4787900" y="620713"/>
            <a:ext cx="403383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/>
              <a:t>Ребенок должен уметь пользоваться разными способами словообразования, правильно употреблять слова с уменьшительно-ласкательным значением, образовывать слова в нужной форме, выделять звуковые и смысловые различия между словами; образовывать прилагательные от существительных.</a:t>
            </a:r>
          </a:p>
        </p:txBody>
      </p:sp>
      <p:pic>
        <p:nvPicPr>
          <p:cNvPr id="22535" name="Picture 10" descr="лис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5589588"/>
            <a:ext cx="10810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682625"/>
          </a:xfrm>
        </p:spPr>
        <p:txBody>
          <a:bodyPr/>
          <a:lstStyle/>
          <a:p>
            <a:pPr eaLnBrk="1" hangingPunct="1"/>
            <a:r>
              <a:rPr lang="ru-RU" smtClean="0">
                <a:effectLst/>
              </a:rPr>
              <a:t>Связная речь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571500" y="785813"/>
            <a:ext cx="8229600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01316B"/>
                </a:solidFill>
              </a:rPr>
              <a:t>    </a:t>
            </a:r>
            <a:r>
              <a:rPr lang="ru-RU" sz="2400" smtClean="0"/>
              <a:t>К 7 годам ребёнок должен уметь пересказывать небольшие по объёму незнакомые рассказы и сказки. 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При пересказе обращается внимание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  на понимание ребёнком текста (он должен правильно формулировать основную мысль),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 структурирование текста (он должен уметь последовательно и точно строить пересказ),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 лексику (полнота использования лексики),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 грамматику (он должен правильно строить предложения, уметь использовать сложные предложения),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 плавность речи (отсутствие подсказок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по ходу пересказа).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/>
              <a:t>Внимателен ли ваш ребенок?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29600" cy="4456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Упражнение на развитие способности к переключению внимания</a:t>
            </a:r>
          </a:p>
          <a:p>
            <a:pPr eaLnBrk="1" hangingPunct="1"/>
            <a:r>
              <a:rPr lang="ru-RU" sz="2400" dirty="0" smtClean="0"/>
              <a:t>Называйте ребенку различные слова: стол, кровать, чашка, карандаш, книга.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</a:t>
            </a:r>
            <a:r>
              <a:rPr lang="ru-RU" sz="2400" dirty="0" smtClean="0"/>
              <a:t>По договоренности он должен отреагировать на определенные слова.</a:t>
            </a:r>
          </a:p>
          <a:p>
            <a:pPr eaLnBrk="1" hangingPunct="1">
              <a:buFontTx/>
              <a:buNone/>
            </a:pPr>
            <a:endParaRPr lang="en-US" sz="2400" b="1" dirty="0" smtClean="0"/>
          </a:p>
          <a:p>
            <a:pPr eaLnBrk="1" hangingPunct="1">
              <a:buFontTx/>
              <a:buNone/>
            </a:pPr>
            <a:r>
              <a:rPr lang="ru-RU" sz="2400" b="1" dirty="0" smtClean="0"/>
              <a:t>!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развивает внимательность, быстроту распределения и переключения внимания, расширяет кругозор и познавательную активность ребенка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214313" y="428624"/>
            <a:ext cx="8459787" cy="621508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Чтобы ребенок хорошо говорил, с ним надо разговаривать: так задаются образцы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устной речи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Чтобы ребенок научился быть внимательным, ему надо читать и рассказывать сказки: так задаются образцы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восприятия слова.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Чтобы книга воспринималась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как необходимый элемент жизни,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она должна жить в доме и быть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востребованной взрослым.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Так задаются образцы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определенного жизненного стиля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24579" name="Содержимое 4" descr="1220501215_umen.gif"/>
          <p:cNvPicPr>
            <a:picLocks noChangeAspect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00875" y="3214688"/>
            <a:ext cx="214312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7869237" cy="5360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Упражнение на развитие концентрации  внимания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/>
            <a:r>
              <a:rPr lang="ru-RU" sz="2400" dirty="0" smtClean="0"/>
              <a:t>Предложить ребенку по 2 пары картинок по 10-15 различий, несколько неоконченных рисунков с нелепым содержанием.</a:t>
            </a:r>
          </a:p>
          <a:p>
            <a:pPr eaLnBrk="1" hangingPunct="1">
              <a:buFontTx/>
              <a:buNone/>
            </a:pPr>
            <a:endParaRPr lang="ru-RU" sz="2400" b="1" dirty="0" smtClean="0"/>
          </a:p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должен сравнить, найти различия, найти что не дорисовано на рисунке. 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Оценить результативность.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692150"/>
            <a:ext cx="8316912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устойчивости внимания</a:t>
            </a:r>
          </a:p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Предложите ребенку небольшой текст, просматривая каждую строчку, нужно зачеркивать букву «а».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Фиксируйте время и количество ошибок;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-Отмечайте,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отличается результативность.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8604"/>
            <a:ext cx="8643966" cy="592935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произвольного внимания </a:t>
            </a:r>
          </a:p>
          <a:p>
            <a:pPr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листе бумаги цветными карандашами просят ребенка  нарисовать 10 треугольников.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Будь внимателен ,заштрихуй красным карандашом 3,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,7,9 треугольник»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Развито ли у ребенка восприятие?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способностей к фонематическому различению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«Определи звук», «Поймай звук», «Пиши кружочками»;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восприятия геометрических фигур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«Нарисуй фигуры», «Дорисуй фигуры»;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цветоразличения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«Назови цвета»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8604"/>
            <a:ext cx="7980391" cy="607220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представлений о временах года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Выучите с ребенком  стихотворения, покажите картинки, расспросите ребенка</a:t>
            </a:r>
            <a:r>
              <a:rPr lang="ru-RU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наблюдательности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Внимательно осмотри комнату и найди предметы, в которых есть круг, окружность ,квадрат 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пространственных представлений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g2009-20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10357129</Template>
  <TotalTime>2995</TotalTime>
  <Words>1706</Words>
  <Application>Microsoft Office PowerPoint</Application>
  <PresentationFormat>Экран (4:3)</PresentationFormat>
  <Paragraphs>253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Aug2009-2010</vt:lpstr>
      <vt:lpstr>Ваш ребенок пойдет в школу….</vt:lpstr>
      <vt:lpstr>Слайд 2</vt:lpstr>
      <vt:lpstr>На занятии с ребенком..</vt:lpstr>
      <vt:lpstr>Внимателен ли ваш ребенок?</vt:lpstr>
      <vt:lpstr>Слайд 5</vt:lpstr>
      <vt:lpstr>Слайд 6</vt:lpstr>
      <vt:lpstr>Слайд 7</vt:lpstr>
      <vt:lpstr>Развито ли у ребенка восприятие? </vt:lpstr>
      <vt:lpstr>Слайд 9</vt:lpstr>
      <vt:lpstr>Как мыслит ваш ребенок?</vt:lpstr>
      <vt:lpstr>Слайд 11</vt:lpstr>
      <vt:lpstr>Слайд 12</vt:lpstr>
      <vt:lpstr>Слайд 13</vt:lpstr>
      <vt:lpstr>Слайд 14</vt:lpstr>
      <vt:lpstr>Хорошая ли у вашего ребенка память?</vt:lpstr>
      <vt:lpstr>Хорошо ли развита у ребенка тонкая моторика пальцев рук?</vt:lpstr>
      <vt:lpstr>Слайд 17</vt:lpstr>
      <vt:lpstr>Хорошо ли развита у вашего ребенка речь?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Договори подходящее слово:</vt:lpstr>
      <vt:lpstr>Рифмы – послушай начало фразы и закончи ее подходящим словом:</vt:lpstr>
      <vt:lpstr>Слайд 32</vt:lpstr>
      <vt:lpstr>В каких словах эти слоги стоят в начале?</vt:lpstr>
      <vt:lpstr>Шутки - минутки.   Прочитать детям строчки из стихов, намеренно заменяя буквы в словах. Дети находят ошибку в стихотворении и исправляют её.</vt:lpstr>
      <vt:lpstr>Слайд 35</vt:lpstr>
      <vt:lpstr>Владение элементарными навыками звукового анализа:</vt:lpstr>
      <vt:lpstr> Грамматический строй речи В норме к 6 – 7 годам у ребенка сформированы: </vt:lpstr>
      <vt:lpstr>Словарный запас</vt:lpstr>
      <vt:lpstr>Связная речь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Информатизация учебно-воспитательного процесса в МОУ гимназии №76</dc:title>
  <dc:creator>User</dc:creator>
  <cp:lastModifiedBy>User</cp:lastModifiedBy>
  <cp:revision>194</cp:revision>
  <dcterms:created xsi:type="dcterms:W3CDTF">2005-03-17T14:02:11Z</dcterms:created>
  <dcterms:modified xsi:type="dcterms:W3CDTF">2018-04-23T16:48:39Z</dcterms:modified>
</cp:coreProperties>
</file>