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66" r:id="rId3"/>
    <p:sldId id="257" r:id="rId4"/>
    <p:sldId id="261" r:id="rId5"/>
    <p:sldId id="258" r:id="rId6"/>
    <p:sldId id="265" r:id="rId7"/>
    <p:sldId id="267" r:id="rId8"/>
    <p:sldId id="268" r:id="rId9"/>
    <p:sldId id="272" r:id="rId10"/>
    <p:sldId id="273" r:id="rId11"/>
    <p:sldId id="262" r:id="rId12"/>
    <p:sldId id="275" r:id="rId13"/>
    <p:sldId id="259" r:id="rId14"/>
    <p:sldId id="260" r:id="rId15"/>
    <p:sldId id="276" r:id="rId16"/>
    <p:sldId id="277" r:id="rId17"/>
    <p:sldId id="278" r:id="rId18"/>
    <p:sldId id="279" r:id="rId19"/>
    <p:sldId id="264" r:id="rId20"/>
    <p:sldId id="280" r:id="rId21"/>
    <p:sldId id="270" r:id="rId22"/>
  </p:sldIdLst>
  <p:sldSz cx="12192000" cy="6858000"/>
  <p:notesSz cx="6881813" cy="96615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46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1A3E-9878-4DD7-B042-D8774034AF0D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2075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589463"/>
            <a:ext cx="5505450" cy="43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CF609-1402-4EF1-8947-65AFA0156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F609-1402-4EF1-8947-65AFA01569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0CC5-A284-48F4-A235-1E8B7829CBD7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83A1-50F4-4280-8E0A-3CBFFBF54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195B-42F1-4455-904B-582BCDFA7EE6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992E-482B-40B9-BE6F-6B64A432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3AC1-B586-4F93-9979-8E6BB5E3B3B9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13DE-656D-4871-B1EF-3D20D3F8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E88E-7A20-4174-8D82-BD9FC5280233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4080-F75C-4A9C-B672-BD960B73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BE2B-438E-494B-A397-71F48E0B7FD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3A1A-431F-4095-8C85-D6FCA855C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87C1-7114-47BA-BC6A-CFF91525DD7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F5F9-3DEE-472D-A9DD-DF5384F62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0557-E406-4DDE-9CD8-A2C2D7E1DB36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C09D-3520-4101-A56F-A1896DCC4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87F6-D3CA-4379-9AFB-ED6D3AA7382D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529A-45BC-4BEA-BD61-DA1FBEF5C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E794-B649-4E37-9F5D-15C4E7B0150F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A69A-5A11-41D3-8A00-110D3198E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9A9F-2A0C-42A9-A8CC-04BD6D69ACC9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5376-F101-477F-AE07-618746845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DB29-0F55-4E0C-8BDF-6696E8BD504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6897C-E987-4595-818E-05FEA83DA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84F6-789D-4F9E-9A9C-5B3C3D940AF2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AFE4-8607-4A01-BB50-823B3A9B9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116-7B32-473C-984E-B1F754A1FDE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3206-5980-4CEF-BEF4-D70C2142F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03DC8-76BD-48F0-A922-9B281E6C1E6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CB96-5CF8-4BF1-8287-12BC0DFF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BFB3-747A-475B-A23E-35B728115584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EA5E-5878-4373-BE88-A6978AAA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D99B-F8E5-4917-858E-966ADD689F64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C011-CFC1-4436-A03B-66E33CD98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46808D-7C9A-4CB8-8B95-A8177E9EF62C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150AF5D-FC99-4B52-B23B-90E7C08BC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26" r:id="rId11"/>
    <p:sldLayoutId id="2147483715" r:id="rId12"/>
    <p:sldLayoutId id="2147483727" r:id="rId13"/>
    <p:sldLayoutId id="2147483714" r:id="rId14"/>
    <p:sldLayoutId id="2147483713" r:id="rId15"/>
    <p:sldLayoutId id="214748371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4450" y="0"/>
            <a:ext cx="7766050" cy="20097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atin typeface="Book Antiqua" panose="02040602050305030304" pitchFamily="18" charset="0"/>
              </a:rPr>
              <a:t>Исследовательский проект по русскому языку на тему </a:t>
            </a:r>
            <a:r>
              <a:rPr lang="ru-RU" sz="3600" b="1" dirty="0">
                <a:latin typeface="Book Antiqua" panose="02040602050305030304" pitchFamily="18" charset="0"/>
              </a:rPr>
              <a:t/>
            </a:r>
            <a:br>
              <a:rPr lang="ru-RU" sz="3600" b="1" dirty="0">
                <a:latin typeface="Book Antiqua" panose="02040602050305030304" pitchFamily="18" charset="0"/>
              </a:rPr>
            </a:br>
            <a:r>
              <a:rPr lang="ru-RU" sz="3600" b="1" dirty="0" smtClean="0">
                <a:latin typeface="Book Antiqua" panose="02040602050305030304" pitchFamily="18" charset="0"/>
              </a:rPr>
              <a:t>«Фамилии наших родственников»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1600" y="2653258"/>
            <a:ext cx="3531849" cy="395391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Проект выполнили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ученицы 5»А»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МКОУ СОШ № 2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г.Нижние Серги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Никишина Екатерина,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Ананьина Кристина.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Руководитель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Кириллова Н.В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435" name="Picture 2" descr="http://kaz.caravan.kz/preview/image24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2623279"/>
            <a:ext cx="5318125" cy="37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Фамилия Ананьин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813" y="1289155"/>
            <a:ext cx="7225259" cy="4752870"/>
          </a:xfrm>
        </p:spPr>
        <p:txBody>
          <a:bodyPr/>
          <a:lstStyle/>
          <a:p>
            <a:r>
              <a:rPr lang="ru-RU" sz="2800" b="1" dirty="0" err="1" smtClean="0">
                <a:latin typeface="Book Antiqua" panose="02040602050305030304" pitchFamily="18" charset="0"/>
              </a:rPr>
              <a:t>Ана́ньины</a:t>
            </a:r>
            <a:r>
              <a:rPr lang="ru-RU" sz="2800" b="1" dirty="0" smtClean="0">
                <a:latin typeface="Book Antiqua" panose="02040602050305030304" pitchFamily="18" charset="0"/>
              </a:rPr>
              <a:t> (</a:t>
            </a:r>
            <a:r>
              <a:rPr lang="ru-RU" sz="2800" b="1" dirty="0" err="1" smtClean="0">
                <a:latin typeface="Book Antiqua" panose="02040602050305030304" pitchFamily="18" charset="0"/>
              </a:rPr>
              <a:t>Ана́ньевы</a:t>
            </a:r>
            <a:r>
              <a:rPr lang="ru-RU" sz="2800" b="1" dirty="0" smtClean="0">
                <a:latin typeface="Book Antiqua" panose="02040602050305030304" pitchFamily="18" charset="0"/>
              </a:rPr>
              <a:t>) — древний новгородский род. Происходит от </a:t>
            </a:r>
            <a:r>
              <a:rPr lang="ru-RU" sz="2800" b="1" dirty="0" err="1" smtClean="0">
                <a:latin typeface="Book Antiqua" panose="02040602050305030304" pitchFamily="18" charset="0"/>
              </a:rPr>
              <a:t>Анании</a:t>
            </a:r>
            <a:r>
              <a:rPr lang="ru-RU" sz="2800" b="1" dirty="0" smtClean="0">
                <a:latin typeface="Book Antiqua" panose="02040602050305030304" pitchFamily="18" charset="0"/>
              </a:rPr>
              <a:t>, новгородского посадника</a:t>
            </a:r>
            <a:r>
              <a:rPr lang="ru-RU" sz="2800" b="1" smtClean="0">
                <a:latin typeface="Book Antiqua" panose="02040602050305030304" pitchFamily="18" charset="0"/>
              </a:rPr>
              <a:t>, снятого </a:t>
            </a:r>
            <a:r>
              <a:rPr lang="ru-RU" sz="2800" b="1" dirty="0" smtClean="0">
                <a:latin typeface="Book Antiqua" panose="02040602050305030304" pitchFamily="18" charset="0"/>
              </a:rPr>
              <a:t>с посадничества в 1255 г. и умершего в 1258 г.</a:t>
            </a:r>
          </a:p>
          <a:p>
            <a:pPr>
              <a:buNone/>
            </a:pPr>
            <a:r>
              <a:rPr lang="ru-RU" sz="2800" b="1" dirty="0" smtClean="0">
                <a:latin typeface="Book Antiqua" panose="02040602050305030304" pitchFamily="18" charset="0"/>
              </a:rPr>
              <a:t>     После покорения Новгорода великим князем Иоанном III Васильевичем, Ананьины в числе других семейств в 1477 г. были вывезены из Новгорода.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52" y="1603948"/>
            <a:ext cx="4377127" cy="3972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1619433" y="292595"/>
            <a:ext cx="7766050" cy="621805"/>
          </a:xfrm>
        </p:spPr>
        <p:txBody>
          <a:bodyPr/>
          <a:lstStyle/>
          <a:p>
            <a:pPr algn="ctr"/>
            <a:r>
              <a:rPr lang="ru-RU" sz="4400" b="1" dirty="0" smtClean="0"/>
              <a:t>Фамилия </a:t>
            </a:r>
            <a:r>
              <a:rPr lang="ru-RU" sz="4400" b="1" dirty="0" err="1" smtClean="0"/>
              <a:t>Подчиненов</a:t>
            </a:r>
            <a:r>
              <a:rPr lang="ru-RU" sz="4400" b="1" dirty="0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850" y="708025"/>
            <a:ext cx="6069871" cy="56419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latin typeface="Book Antiqua" pitchFamily="18" charset="0"/>
              </a:rPr>
              <a:t>     Фамилия </a:t>
            </a:r>
            <a:r>
              <a:rPr lang="ru-RU" sz="2800" b="1" dirty="0" err="1">
                <a:latin typeface="Book Antiqua" pitchFamily="18" charset="0"/>
              </a:rPr>
              <a:t>Подчинёнов</a:t>
            </a:r>
            <a:r>
              <a:rPr lang="ru-RU" sz="2800" b="1" dirty="0">
                <a:latin typeface="Book Antiqua" pitchFamily="18" charset="0"/>
              </a:rPr>
              <a:t> образовалась от прозвища Подчинённый. Оно восходит к слову «подчинение». Вероятно, так называли человека, который находился в подчинении или был служивым.</a:t>
            </a:r>
            <a:br>
              <a:rPr lang="ru-RU" sz="2800" b="1" dirty="0">
                <a:latin typeface="Book Antiqua" pitchFamily="18" charset="0"/>
              </a:rPr>
            </a:br>
            <a:r>
              <a:rPr lang="ru-RU" sz="2800" b="1" dirty="0">
                <a:latin typeface="Book Antiqua" pitchFamily="18" charset="0"/>
              </a:rPr>
              <a:t/>
            </a:r>
            <a:br>
              <a:rPr lang="ru-RU" sz="2800" b="1" dirty="0">
                <a:latin typeface="Book Antiqua" pitchFamily="18" charset="0"/>
              </a:rPr>
            </a:br>
            <a:r>
              <a:rPr lang="ru-RU" sz="2800" b="1" dirty="0">
                <a:latin typeface="Book Antiqua" pitchFamily="18" charset="0"/>
              </a:rPr>
              <a:t>Не исключено, что это прозвище относится к так называемым «профессиональным» именованиям, указывающим на род деятельности человека. </a:t>
            </a: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/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632" y="1247155"/>
            <a:ext cx="5348574" cy="412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5503"/>
            <a:ext cx="7766936" cy="843139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anose="02040602050305030304" pitchFamily="18" charset="0"/>
              </a:rPr>
              <a:t>На кого же я похожа?</a:t>
            </a:r>
            <a:endParaRPr lang="ru-RU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081825"/>
            <a:ext cx="7766936" cy="5383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5" y="888642"/>
            <a:ext cx="9811512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>
          <a:xfrm>
            <a:off x="1208088" y="-142875"/>
            <a:ext cx="7767637" cy="922364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Фамилия </a:t>
            </a:r>
            <a:r>
              <a:rPr lang="ru-RU" sz="4400" b="1" dirty="0" err="1" smtClean="0">
                <a:latin typeface="Book Antiqua" pitchFamily="18" charset="0"/>
              </a:rPr>
              <a:t>Чербижев</a:t>
            </a:r>
            <a:r>
              <a:rPr lang="ru-RU" sz="4400" b="1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616" y="839449"/>
            <a:ext cx="6535712" cy="55613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Фамилия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Чербижев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относится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 распространенному типу древнейших восточных фамилий, ведущих свое начало от тюркского прозвища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Чербиже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Фамилия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Чербижев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восходит, вероятно, к турецкому слову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cerbeze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-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сладкоречивость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удачливость, а также хитрость, плутовство. Таким образом, прозвище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Чербиже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мог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получить хороший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рассказчик,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удачливый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торговец, а также мошенник. </a:t>
            </a:r>
          </a:p>
        </p:txBody>
      </p:sp>
      <p:pic>
        <p:nvPicPr>
          <p:cNvPr id="26627" name="Picture 2" descr="https://pp.vk.me/c614916/v614916537/10138/-vx_2cx55k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39" y="2293495"/>
            <a:ext cx="4722599" cy="3560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1571625" y="-1"/>
            <a:ext cx="7766050" cy="1049311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Calibri" pitchFamily="34" charset="0"/>
              </a:rPr>
              <a:t>Фамилия Никишин.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597" y="1199213"/>
            <a:ext cx="6640642" cy="5658787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Основой фамилии Никишин послужило мирское имя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Никиша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. Фамилия Никишов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образована от крестильного мужского имени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Никита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 Само имя пришло в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русский язык из греческого и означает “победитель”.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Покровителем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этого имени читался преподобный Никита Исповедник.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Руси же верили, что если дать ребенку имя святого или 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великомученика, то жизнь его будет светлой, хорошей или трудной,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потому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что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существует незримая связь между именем и судьбой человека.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Никиша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временем получил фамилию Никишин.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338" y="1439056"/>
            <a:ext cx="4836201" cy="3785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034" y="141668"/>
            <a:ext cx="10676585" cy="6716331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92D050"/>
                </a:solidFill>
                <a:latin typeface="Book Antiqua" pitchFamily="18" charset="0"/>
              </a:rPr>
              <a:t>Фамилия Никишин</a:t>
            </a:r>
            <a:endParaRPr lang="ru-RU" sz="4400" dirty="0">
              <a:solidFill>
                <a:srgbClr val="92D05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20160322_15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68421" y="1975956"/>
            <a:ext cx="5293220" cy="345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AuyvCCo9r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955" y="1151075"/>
            <a:ext cx="3620997" cy="395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6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BF_sFWn4O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833" y="2783042"/>
            <a:ext cx="2453710" cy="3850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"/>
            <a:ext cx="7766936" cy="902367"/>
          </a:xfrm>
        </p:spPr>
        <p:txBody>
          <a:bodyPr/>
          <a:lstStyle/>
          <a:p>
            <a:pPr algn="ctr"/>
            <a:r>
              <a:rPr lang="ru-RU" sz="4400" dirty="0" smtClean="0"/>
              <a:t>Фамилия Филюшкина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08" y="734518"/>
            <a:ext cx="9284829" cy="2263515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Фамилия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Филюшкина образована от имени собственного и относится к распространенному типу русских фамилий.</a:t>
            </a:r>
          </a:p>
          <a:p>
            <a:pPr algn="l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Так, фамилия Филюшкина восходит к имени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Филюшка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, которое, в свою очередь, могло являться уменьшительно-ласкательной формой имен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Филагрий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, 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с греческого означает «любить поле»;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Филарет – «любить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добродетель;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Филипп – «любить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коней» и др.</a:t>
            </a: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  <a:p>
            <a:pPr algn="l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In-7-W8yA8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2658" y="2608290"/>
            <a:ext cx="2795073" cy="4009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N1QKoOi92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4314" y="3183635"/>
            <a:ext cx="5031760" cy="3284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4437" y="1152394"/>
            <a:ext cx="137951" cy="159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W_NkpVisD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54" y="314793"/>
            <a:ext cx="3695177" cy="2713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GbTxWq7hNU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531" y="0"/>
            <a:ext cx="2662295" cy="4108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xwF8CK09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322" y="3384889"/>
            <a:ext cx="6179505" cy="3473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m4EcfrJQ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5691" y="209392"/>
            <a:ext cx="2708910" cy="48198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NKogNHvXW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3673" y="1792917"/>
            <a:ext cx="2737239" cy="48702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79291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Фамилия Русаков </a:t>
            </a:r>
            <a:r>
              <a:rPr lang="ru-RU" sz="4400" dirty="0" smtClean="0">
                <a:latin typeface="Book Antiqua" pitchFamily="18" charset="0"/>
              </a:rPr>
              <a:t> </a:t>
            </a:r>
            <a:endParaRPr lang="ru-RU" sz="44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9292"/>
            <a:ext cx="10274968" cy="4852275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Фамилия Русаков происходит от прозвища Русак: так в старину называли человека с русыми, т.е. светло-коричневыми волосами. Согласно другой, менее правдоподобной версии, в основу этой фамилии легло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нецерковное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itchFamily="18" charset="0"/>
              </a:rPr>
              <a:t> имя Русак,  со временем Русак получил фамилию Русаков</a:t>
            </a:r>
            <a:r>
              <a:rPr lang="ru-RU" sz="2000" b="1" dirty="0" smtClean="0">
                <a:latin typeface="Book Antiqua" pitchFamily="18" charset="0"/>
              </a:rPr>
              <a:t>.</a:t>
            </a:r>
            <a:endParaRPr lang="ru-RU" sz="2000" b="1" dirty="0">
              <a:latin typeface="Book Antiqua" pitchFamily="18" charset="0"/>
            </a:endParaRPr>
          </a:p>
        </p:txBody>
      </p:sp>
      <p:pic>
        <p:nvPicPr>
          <p:cNvPr id="4" name="Рисунок 3" descr="20160322_21230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803" y="2688566"/>
            <a:ext cx="4974217" cy="3779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20160322_160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39452" y="3340242"/>
            <a:ext cx="4185808" cy="2474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60322_160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965912" y="3568723"/>
            <a:ext cx="5112082" cy="2875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ctrTitle"/>
          </p:nvPr>
        </p:nvSpPr>
        <p:spPr>
          <a:xfrm>
            <a:off x="1506538" y="176213"/>
            <a:ext cx="7767637" cy="725487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Вывод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685" y="901699"/>
            <a:ext cx="7545128" cy="5604031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Каждая фамилия – тайна. </a:t>
            </a:r>
          </a:p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Тайна фамилии иногда заключается в слове, от которого образована, </a:t>
            </a:r>
          </a:p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или в месте, где такая фамилия упоминается,</a:t>
            </a:r>
          </a:p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или в конкретном человеке, владевшим этой фамилией. </a:t>
            </a:r>
          </a:p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Тайну эту разгадать не просто, но наше расследование,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МЫ НАДЕМСЯ, 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заставило и вас заинтересоваться правильным  толкованием вашей фамилии и подтолкнёт вас </a:t>
            </a:r>
            <a:endParaRPr lang="ru-RU" altLang="ru-RU" sz="2400" b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ClrTx/>
              <a:buFont typeface="Wingdings 3" charset="2"/>
              <a:buNone/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найти сведения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  <a:cs typeface="Times New Roman" panose="02020603050405020304" pitchFamily="18" charset="0"/>
              </a:rPr>
              <a:t>о происхождении фамилии и истории ее формирования</a:t>
            </a: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000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642" y="899410"/>
            <a:ext cx="4172548" cy="5546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025" y="239843"/>
            <a:ext cx="7127250" cy="6340345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Кем был твой прадед на Руси?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Свою фамилию спроси!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Есть в каждом классе Кузнецов,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Кто прадед Кузнецова?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Он был из рода кузнецов,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Отец отца отцова.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У Гончарова прадед знал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Гончарный круг и глину.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У Дегтярева – деготь гнал,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В дегтярне горбил спину.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Быть может, юный Столяров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И с долотом не сладит,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Но прадед был из столяров,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Он мастером был прадед.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С пилою Пильщиков дружил,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Мял Кожемякин кожи,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	В атаки Воинов ходил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b="1" dirty="0">
                <a:latin typeface="Book Antiqua" pitchFamily="18" charset="0"/>
              </a:rPr>
              <a:t>Стрельцов сражался тоже.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7200" dirty="0"/>
              <a:t>***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 </a:t>
            </a:r>
          </a:p>
          <a:p>
            <a:pPr indent="190500" fontAlgn="auto">
              <a:spcAft>
                <a:spcPts val="0"/>
              </a:spcAft>
              <a:buFont typeface="Wingdings 3" charset="2"/>
              <a:buNone/>
              <a:tabLst>
                <a:tab pos="3065145" algn="ctr"/>
                <a:tab pos="500761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Источники информации </a:t>
            </a:r>
            <a:endParaRPr lang="ru-RU" sz="4400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524653" y="1459958"/>
            <a:ext cx="8934139" cy="4760960"/>
          </a:xfrm>
        </p:spPr>
        <p:txBody>
          <a:bodyPr>
            <a:noAutofit/>
          </a:bodyPr>
          <a:lstStyle/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ПЕТРОВСКИЙ Н.А. Словарь русских личных имен. М., 1984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Никонов В.А. Ищем имя. – М., 1988.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Полякова Е.Н. Из истории русских имен и фамилий.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М., 1975.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Суперанская А.В. О русских именах.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М., 1991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Успенский Л.В. Слово о словах. Ты и твое имя. Имя дома твоего. 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М., 2002.</a:t>
            </a:r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>
                <a:srgbClr val="00CCFF"/>
              </a:buClr>
              <a:buSzPct val="65000"/>
              <a:buFont typeface="Wingdings" charset="2"/>
              <a:buNone/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Интернет ресурсы.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116013" y="252413"/>
            <a:ext cx="7767637" cy="706437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Book Antiqua" pitchFamily="18" charset="0"/>
              </a:rPr>
              <a:t>Проблема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1751013"/>
            <a:ext cx="7767637" cy="33972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У каждого человека есть фамилии.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Но откуда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они пришли 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нашу жизнь?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Как образовались фамилии наших родственников ?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1506538" y="150813"/>
            <a:ext cx="7767637" cy="841375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Цель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1171575"/>
            <a:ext cx="7767637" cy="39766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Знакомство с историей происхождения фамилий  наших родственников и их образования.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http://media-cache-ec0.pinimg.com/736x/3b/01/e9/3b01e94840d2dfb34c59ce1b3cb4c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261" y="3267856"/>
            <a:ext cx="6942454" cy="359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>
          <a:xfrm>
            <a:off x="1262063" y="252413"/>
            <a:ext cx="7766050" cy="639762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itchFamily="18" charset="0"/>
              </a:rPr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09" y="884420"/>
            <a:ext cx="9398831" cy="397239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latin typeface="Book Antiqua" pitchFamily="18" charset="0"/>
              </a:rPr>
              <a:t>1)Познакомиться с литературой , рассказывающей об образовании фамилий.</a:t>
            </a: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latin typeface="Book Antiqua" pitchFamily="18" charset="0"/>
              </a:rPr>
              <a:t>2)Разобраться с происхождением фамилий наших семей.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Book Antiqua" pitchFamily="18" charset="0"/>
              </a:rPr>
              <a:t>3) Рассказать о своих находках. </a:t>
            </a: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1506538" y="0"/>
            <a:ext cx="7767637" cy="901700"/>
          </a:xfrm>
        </p:spPr>
        <p:txBody>
          <a:bodyPr/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Происхождение фамилии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508" y="901700"/>
            <a:ext cx="6235908" cy="561498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3200" dirty="0">
                <a:latin typeface="Book Antiqua" pitchFamily="18" charset="0"/>
              </a:rPr>
              <a:t>При рождении каждый человек получает имя и фамилию. Имена нам выбирают наши родители, фамилия же передаётся от старшего поколения, то есть от </a:t>
            </a:r>
            <a:r>
              <a:rPr lang="ru-RU" altLang="ru-RU" sz="3200" dirty="0" smtClean="0">
                <a:latin typeface="Book Antiqua" pitchFamily="18" charset="0"/>
              </a:rPr>
              <a:t>родителей детям</a:t>
            </a:r>
            <a:r>
              <a:rPr lang="ru-RU" altLang="ru-RU" sz="3200" dirty="0">
                <a:latin typeface="Book Antiqua" pitchFamily="18" charset="0"/>
              </a:rPr>
              <a:t>. Поэтому вопрос о происхождении фамилии, об истории фамилии очень важен для каждого человека. 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4748" y="1813811"/>
            <a:ext cx="3989986" cy="6647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ttp://i392.photobucket.com/albums/pp10/Mandylavelle/LrgWord_Famil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911" y="3042275"/>
            <a:ext cx="63166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1198563" y="125413"/>
            <a:ext cx="7766050" cy="879475"/>
          </a:xfrm>
        </p:spPr>
        <p:txBody>
          <a:bodyPr/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Значение слова фамилия?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6538" y="974362"/>
            <a:ext cx="7767637" cy="56328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latin typeface="Book Antiqua" pitchFamily="18" charset="0"/>
              </a:rPr>
              <a:t>Слово </a:t>
            </a:r>
            <a:r>
              <a:rPr lang="ru-RU" sz="2400" b="1" i="1" dirty="0">
                <a:latin typeface="Book Antiqua" pitchFamily="18" charset="0"/>
              </a:rPr>
              <a:t>фамилия</a:t>
            </a:r>
            <a:r>
              <a:rPr lang="ru-RU" sz="2400" b="1" dirty="0">
                <a:latin typeface="Book Antiqua" pitchFamily="18" charset="0"/>
              </a:rPr>
              <a:t> нерусское по происхождению. В древнем Риме </a:t>
            </a:r>
            <a:r>
              <a:rPr lang="ru-RU" sz="2400" b="1" dirty="0" err="1">
                <a:latin typeface="Book Antiqua" pitchFamily="18" charset="0"/>
              </a:rPr>
              <a:t>familia</a:t>
            </a:r>
            <a:r>
              <a:rPr lang="ru-RU" sz="2400" b="1" dirty="0">
                <a:latin typeface="Book Antiqua" pitchFamily="18" charset="0"/>
              </a:rPr>
              <a:t> – семья, в состав которой кроме родственников входили и рабы. Из латинского языка это слово пришло во многие современные европейские </a:t>
            </a:r>
            <a:r>
              <a:rPr lang="ru-RU" sz="2400" b="1" dirty="0" smtClean="0">
                <a:latin typeface="Book Antiqua" pitchFamily="18" charset="0"/>
              </a:rPr>
              <a:t>языки: </a:t>
            </a:r>
            <a:r>
              <a:rPr lang="ru-RU" sz="2400" b="1" dirty="0" err="1" smtClean="0">
                <a:latin typeface="Book Antiqua" pitchFamily="18" charset="0"/>
              </a:rPr>
              <a:t>family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>
                <a:latin typeface="Book Antiqua" pitchFamily="18" charset="0"/>
              </a:rPr>
              <a:t>– в английском, </a:t>
            </a:r>
            <a:r>
              <a:rPr lang="ru-RU" sz="2400" b="1" dirty="0" err="1">
                <a:latin typeface="Book Antiqua" pitchFamily="18" charset="0"/>
              </a:rPr>
              <a:t>familie</a:t>
            </a:r>
            <a:r>
              <a:rPr lang="ru-RU" sz="2400" b="1" dirty="0">
                <a:latin typeface="Book Antiqua" pitchFamily="18" charset="0"/>
              </a:rPr>
              <a:t> – в немецком, </a:t>
            </a:r>
            <a:r>
              <a:rPr lang="ru-RU" sz="2400" b="1" dirty="0" err="1">
                <a:latin typeface="Book Antiqua" pitchFamily="18" charset="0"/>
              </a:rPr>
              <a:t>famille</a:t>
            </a:r>
            <a:r>
              <a:rPr lang="ru-RU" sz="2400" b="1" dirty="0">
                <a:latin typeface="Book Antiqua" pitchFamily="18" charset="0"/>
              </a:rPr>
              <a:t> – во французском. </a:t>
            </a:r>
            <a:r>
              <a:rPr lang="ru-RU" sz="2400" b="1" dirty="0" smtClean="0">
                <a:latin typeface="Book Antiqua" pitchFamily="18" charset="0"/>
              </a:rPr>
              <a:t>В </a:t>
            </a:r>
            <a:r>
              <a:rPr lang="ru-RU" sz="2400" b="1" dirty="0">
                <a:latin typeface="Book Antiqua" pitchFamily="18" charset="0"/>
              </a:rPr>
              <a:t>XVIII веке это слово с таким же значением появилось и в русском языке.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>
          <a:xfrm>
            <a:off x="816990" y="0"/>
            <a:ext cx="8252059" cy="1618938"/>
          </a:xfrm>
        </p:spPr>
        <p:txBody>
          <a:bodyPr/>
          <a:lstStyle/>
          <a:p>
            <a:pPr algn="ctr"/>
            <a:r>
              <a:rPr lang="ru-RU" sz="4400" dirty="0" smtClean="0">
                <a:latin typeface="Book Antiqua" pitchFamily="18" charset="0"/>
              </a:rPr>
              <a:t>Рейтинг самых известных фамилий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577" y="1918741"/>
            <a:ext cx="3889921" cy="3717561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Tx/>
              <a:buSzPct val="85000"/>
              <a:buFont typeface="Wingdings 3" charset="2"/>
              <a:buNone/>
              <a:defRPr/>
            </a:pPr>
            <a:r>
              <a:rPr lang="ru-RU" altLang="ru-RU" sz="2800" b="1" dirty="0">
                <a:solidFill>
                  <a:schemeClr val="accent5"/>
                </a:solidFill>
                <a:latin typeface="Constantia" panose="02030602050306030303" pitchFamily="18" charset="0"/>
              </a:rPr>
              <a:t>Пятерка лидеров:</a:t>
            </a:r>
          </a:p>
          <a:p>
            <a:pPr marL="271463" indent="-269875" algn="l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Смирнов – 1,5 %</a:t>
            </a:r>
          </a:p>
          <a:p>
            <a:pPr marL="271463" indent="-269875" algn="l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Иванов – 1,3 %</a:t>
            </a:r>
          </a:p>
          <a:p>
            <a:pPr marL="271463" indent="-269875" algn="l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Кузнецов – 1 %</a:t>
            </a:r>
          </a:p>
          <a:p>
            <a:pPr marL="271463" indent="-269875" algn="l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Попов</a:t>
            </a:r>
          </a:p>
          <a:p>
            <a:pPr marL="271463" indent="-269875" algn="l" fontAlgn="auto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 panose="05020102010507070707" pitchFamily="18" charset="2"/>
              <a:buChar char=""/>
              <a:defRPr/>
            </a:pPr>
            <a:r>
              <a:rPr lang="ru-RU" altLang="ru-RU" sz="3200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Соколов</a:t>
            </a: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endParaRPr lang="ru-RU" sz="28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608" y="1845586"/>
            <a:ext cx="2895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732" y="0"/>
            <a:ext cx="7766936" cy="888642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Book Antiqua" panose="02040602050305030304" pitchFamily="18" charset="0"/>
              </a:rPr>
              <a:t>Фамилия Ананьин</a:t>
            </a:r>
            <a:endParaRPr lang="ru-RU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576" y="888642"/>
            <a:ext cx="7000407" cy="4312945"/>
          </a:xfrm>
        </p:spPr>
        <p:txBody>
          <a:bodyPr>
            <a:normAutofit lnSpcReduction="10000"/>
          </a:bodyPr>
          <a:lstStyle/>
          <a:p>
            <a:pPr algn="l"/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Фамилия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Ананьин произошла от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имени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Ананий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, которое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 переводе с древнееврейского означает «отмеченный милостью Божией».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Есть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 друга гипотеза происхождения фамилии от прозвища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Ананья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, которое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означает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«льстивый, ласковый человек»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1574" y="1454241"/>
            <a:ext cx="5634507" cy="434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26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</TotalTime>
  <Words>631</Words>
  <Application>Microsoft Office PowerPoint</Application>
  <PresentationFormat>Широкоэкранный</PresentationFormat>
  <Paragraphs>105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 Antiqua</vt:lpstr>
      <vt:lpstr>Calibri</vt:lpstr>
      <vt:lpstr>Constantia</vt:lpstr>
      <vt:lpstr>Times New Roman</vt:lpstr>
      <vt:lpstr>Trebuchet MS</vt:lpstr>
      <vt:lpstr>Wingdings</vt:lpstr>
      <vt:lpstr>Wingdings 2</vt:lpstr>
      <vt:lpstr>Wingdings 3</vt:lpstr>
      <vt:lpstr>Грань</vt:lpstr>
      <vt:lpstr>Исследовательский проект по русскому языку на тему  «Фамилии наших родственников»</vt:lpstr>
      <vt:lpstr>Презентация PowerPoint</vt:lpstr>
      <vt:lpstr>Проблема</vt:lpstr>
      <vt:lpstr>Цель</vt:lpstr>
      <vt:lpstr>Задачи</vt:lpstr>
      <vt:lpstr>Происхождение фамилии</vt:lpstr>
      <vt:lpstr>Значение слова фамилия?</vt:lpstr>
      <vt:lpstr>Рейтинг самых известных фамилий</vt:lpstr>
      <vt:lpstr>Фамилия Ананьин</vt:lpstr>
      <vt:lpstr>Фамилия Ананьин</vt:lpstr>
      <vt:lpstr>Фамилия Подчиненов.</vt:lpstr>
      <vt:lpstr>На кого же я похожа?</vt:lpstr>
      <vt:lpstr>Фамилия Чербижев.</vt:lpstr>
      <vt:lpstr>Фамилия Никишин.</vt:lpstr>
      <vt:lpstr>Презентация PowerPoint</vt:lpstr>
      <vt:lpstr>Фамилия Филюшкина</vt:lpstr>
      <vt:lpstr>Презентация PowerPoint</vt:lpstr>
      <vt:lpstr>Фамилия Русаков  </vt:lpstr>
      <vt:lpstr>Вывод</vt:lpstr>
      <vt:lpstr>Источники информации </vt:lpstr>
      <vt:lpstr>Спасибо за внимание 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Фамилии наших?</dc:title>
  <dc:creator>Владелец</dc:creator>
  <cp:lastModifiedBy>Владелец</cp:lastModifiedBy>
  <cp:revision>32</cp:revision>
  <cp:lastPrinted>2016-03-23T13:45:55Z</cp:lastPrinted>
  <dcterms:created xsi:type="dcterms:W3CDTF">2016-03-16T08:52:11Z</dcterms:created>
  <dcterms:modified xsi:type="dcterms:W3CDTF">2016-03-23T15:14:15Z</dcterms:modified>
</cp:coreProperties>
</file>