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89" r:id="rId7"/>
    <p:sldId id="271" r:id="rId8"/>
    <p:sldId id="290" r:id="rId9"/>
    <p:sldId id="274" r:id="rId10"/>
    <p:sldId id="288" r:id="rId11"/>
    <p:sldId id="273" r:id="rId12"/>
    <p:sldId id="291" r:id="rId13"/>
    <p:sldId id="276" r:id="rId14"/>
    <p:sldId id="272" r:id="rId15"/>
    <p:sldId id="299" r:id="rId16"/>
    <p:sldId id="298" r:id="rId17"/>
    <p:sldId id="292" r:id="rId18"/>
    <p:sldId id="300" r:id="rId19"/>
    <p:sldId id="301" r:id="rId20"/>
    <p:sldId id="303" r:id="rId21"/>
    <p:sldId id="302" r:id="rId22"/>
    <p:sldId id="295" r:id="rId23"/>
    <p:sldId id="278" r:id="rId24"/>
    <p:sldId id="293" r:id="rId25"/>
    <p:sldId id="304" r:id="rId26"/>
    <p:sldId id="294" r:id="rId27"/>
    <p:sldId id="305" r:id="rId28"/>
    <p:sldId id="296" r:id="rId29"/>
    <p:sldId id="306" r:id="rId30"/>
    <p:sldId id="297" r:id="rId31"/>
    <p:sldId id="279" r:id="rId32"/>
    <p:sldId id="280" r:id="rId33"/>
    <p:sldId id="307" r:id="rId34"/>
    <p:sldId id="308" r:id="rId35"/>
    <p:sldId id="262" r:id="rId36"/>
    <p:sldId id="309" r:id="rId37"/>
    <p:sldId id="281" r:id="rId38"/>
    <p:sldId id="283" r:id="rId39"/>
    <p:sldId id="311" r:id="rId40"/>
    <p:sldId id="310" r:id="rId41"/>
    <p:sldId id="312" r:id="rId42"/>
    <p:sldId id="285" r:id="rId43"/>
    <p:sldId id="313" r:id="rId44"/>
    <p:sldId id="287" r:id="rId4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ED27"/>
    <a:srgbClr val="4FE7D5"/>
    <a:srgbClr val="E69ECE"/>
    <a:srgbClr val="51E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>
      <p:cViewPr varScale="1">
        <p:scale>
          <a:sx n="72" d="100"/>
          <a:sy n="72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2520280"/>
          </a:xfrm>
        </p:spPr>
        <p:txBody>
          <a:bodyPr>
            <a:noAutofit/>
          </a:bodyPr>
          <a:lstStyle/>
          <a:p>
            <a:r>
              <a:rPr lang="ru-RU" sz="6000" dirty="0" smtClean="0"/>
              <a:t>Изобретения и  открытия древних людей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157192"/>
            <a:ext cx="5580112" cy="17008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Выполнили: </a:t>
            </a:r>
            <a:r>
              <a:rPr lang="ru-RU" dirty="0" err="1" smtClean="0"/>
              <a:t>Алабушева</a:t>
            </a:r>
            <a:r>
              <a:rPr lang="ru-RU" dirty="0" smtClean="0"/>
              <a:t> Александра, </a:t>
            </a:r>
            <a:r>
              <a:rPr lang="ru-RU" dirty="0" err="1" smtClean="0"/>
              <a:t>Гайдукова</a:t>
            </a:r>
            <a:r>
              <a:rPr lang="ru-RU" dirty="0" smtClean="0"/>
              <a:t> Виктория</a:t>
            </a:r>
          </a:p>
          <a:p>
            <a:pPr algn="ctr"/>
            <a:r>
              <a:rPr lang="ru-RU" dirty="0" smtClean="0"/>
              <a:t>Ученицы 5 «А» класса</a:t>
            </a:r>
            <a:br>
              <a:rPr lang="ru-RU" dirty="0" smtClean="0"/>
            </a:br>
            <a:r>
              <a:rPr lang="ru-RU" dirty="0" smtClean="0"/>
              <a:t>МКОУ СОШ №2</a:t>
            </a:r>
            <a:br>
              <a:rPr lang="ru-RU" dirty="0" smtClean="0"/>
            </a:br>
            <a:r>
              <a:rPr lang="ru-RU" dirty="0" smtClean="0"/>
              <a:t>г.Нижние Серги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rgbClr val="4E3B30"/>
                </a:solidFill>
              </a:rPr>
              <a:t>Финикийская письменность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F0A22E"/>
              </a:buClr>
            </a:pPr>
            <a:r>
              <a:rPr lang="ru-RU" b="1" dirty="0" smtClean="0"/>
              <a:t>Пурпур</a:t>
            </a:r>
            <a:r>
              <a:rPr lang="ru-RU" dirty="0" smtClean="0"/>
              <a:t> -</a:t>
            </a:r>
            <a:r>
              <a:rPr lang="ru-RU" dirty="0">
                <a:solidFill>
                  <a:srgbClr val="4E3B30"/>
                </a:solidFill>
              </a:rPr>
              <a:t>По легенде, финикийцы первыми открыли пурпур — чудесную краску, напоминавшую пламя</a:t>
            </a:r>
            <a:r>
              <a:rPr lang="ru-RU" dirty="0" smtClean="0">
                <a:solidFill>
                  <a:srgbClr val="4E3B30"/>
                </a:solidFill>
              </a:rPr>
              <a:t>. Они добывали ее из раковин моллюсков. С ее помощью ткани окрашивались в невероятно стойкий красный цвет который не выгорал на солнце</a:t>
            </a:r>
            <a:endParaRPr lang="ru-RU" dirty="0">
              <a:solidFill>
                <a:srgbClr val="4E3B3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752" y="2348880"/>
            <a:ext cx="4953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400" dirty="0">
                <a:solidFill>
                  <a:srgbClr val="4E3B30"/>
                </a:solidFill>
              </a:rPr>
              <a:t>одна из первых засвидетельствованных в истории человечества систем фонетического письма. </a:t>
            </a:r>
            <a:r>
              <a:rPr lang="ru-RU" sz="2400" dirty="0" smtClean="0">
                <a:solidFill>
                  <a:srgbClr val="4E3B30"/>
                </a:solidFill>
              </a:rPr>
              <a:t>В дальнейшем легла в основу алфавита большей части современных языков</a:t>
            </a:r>
            <a:endParaRPr lang="ru-RU" sz="2400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Стекло.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 преданию прозрачное стекло впервые было создано финикийцами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" y="2780928"/>
            <a:ext cx="467181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Стекло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Существует легенда о том как финикийские мореплаватели причалили к песчаному берегу и там решили заночевать. Чтоб приготовить ужин они развели огонь но на берегу не было камней чтоб смастерить очаг. Тогда они и сложили очаг из имевшихся у них кусков каменной соды и ракушечника. От огня компоненты стали плавиться, смешиваться и образовалась прозрачная масса – стекло Финикийцы изготавливали цветное и прозрачное стекло.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5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Бумага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Порох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Чай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Шелк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Компас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Книгопечатание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Фарфор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Зонтик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Бумага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38647"/>
            <a:ext cx="4343400" cy="3257550"/>
          </a:xfrm>
        </p:spPr>
      </p:pic>
      <p:pic>
        <p:nvPicPr>
          <p:cNvPr id="33794" name="Picture 2" descr="http://media.tury.ru/media/_news/32886/2014-01-22-11-39-11-70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52" y="2829346"/>
            <a:ext cx="4470943" cy="369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изготовления бумаги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554162"/>
            <a:ext cx="7128792" cy="5303837"/>
          </a:xfrm>
        </p:spPr>
      </p:pic>
    </p:spTree>
    <p:extLst>
      <p:ext uri="{BB962C8B-B14F-4D97-AF65-F5344CB8AC3E}">
        <p14:creationId xmlns:p14="http://schemas.microsoft.com/office/powerpoint/2010/main" val="2350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Порох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39"/>
            <a:ext cx="4422765" cy="3312369"/>
          </a:xfrm>
        </p:spPr>
      </p:pic>
      <p:pic>
        <p:nvPicPr>
          <p:cNvPr id="7" name="Picture 4" descr="https://upload.wikimedia.org/wikipedia/commons/d/df/Pyrodex_powder_f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80928"/>
            <a:ext cx="4193281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7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4E3B30"/>
                </a:solidFill>
              </a:rPr>
              <a:t> В Китае изобрели бумагу во 2 веке до н.э. Изобретателем бумаги был </a:t>
            </a:r>
            <a:r>
              <a:rPr lang="ru-RU" sz="2000" dirty="0" err="1" smtClean="0">
                <a:solidFill>
                  <a:srgbClr val="4E3B30"/>
                </a:solidFill>
              </a:rPr>
              <a:t>Цай</a:t>
            </a:r>
            <a:r>
              <a:rPr lang="ru-RU" sz="2000" dirty="0" smtClean="0">
                <a:solidFill>
                  <a:srgbClr val="4E3B30"/>
                </a:solidFill>
              </a:rPr>
              <a:t> Лунь. Он долго экспериментировал </a:t>
            </a:r>
            <a:r>
              <a:rPr lang="ru-RU" sz="2000" dirty="0">
                <a:solidFill>
                  <a:srgbClr val="4E3B30"/>
                </a:solidFill>
              </a:rPr>
              <a:t>с различными растениями, но первый реальный результат получил, мелко, нарезав волокна </a:t>
            </a:r>
            <a:r>
              <a:rPr lang="ru-RU" sz="2000" dirty="0" smtClean="0">
                <a:solidFill>
                  <a:srgbClr val="4E3B30"/>
                </a:solidFill>
              </a:rPr>
              <a:t>внутренней части коры тутового дерева, </a:t>
            </a:r>
            <a:r>
              <a:rPr lang="ru-RU" sz="2000" dirty="0">
                <a:solidFill>
                  <a:srgbClr val="4E3B30"/>
                </a:solidFill>
              </a:rPr>
              <a:t>сделав из них кашицу и осадив её на мелком </a:t>
            </a:r>
            <a:r>
              <a:rPr lang="ru-RU" sz="2000" dirty="0" smtClean="0">
                <a:solidFill>
                  <a:srgbClr val="4E3B30"/>
                </a:solidFill>
              </a:rPr>
              <a:t>сите. Полученную массу разгладил камнями и высушил на солнце. 800 лет китайцы хранили секрет производства бумаги. Ни один материал не получил такого распространения как бумага.</a:t>
            </a:r>
          </a:p>
          <a:p>
            <a:pPr lvl="0">
              <a:buClr>
                <a:srgbClr val="F0A22E"/>
              </a:buClr>
            </a:pPr>
            <a:r>
              <a:rPr lang="ru-RU" sz="2000" b="1" dirty="0" smtClean="0">
                <a:solidFill>
                  <a:srgbClr val="4E3B30"/>
                </a:solidFill>
              </a:rPr>
              <a:t>Порох</a:t>
            </a:r>
            <a:r>
              <a:rPr lang="ru-RU" sz="2000" dirty="0" smtClean="0">
                <a:solidFill>
                  <a:srgbClr val="4E3B30"/>
                </a:solidFill>
              </a:rPr>
              <a:t> - формула </a:t>
            </a:r>
            <a:r>
              <a:rPr lang="ru-RU" sz="2000" dirty="0">
                <a:solidFill>
                  <a:srgbClr val="4E3B30"/>
                </a:solidFill>
              </a:rPr>
              <a:t>которого </a:t>
            </a:r>
            <a:r>
              <a:rPr lang="ru-RU" sz="2000" dirty="0" smtClean="0">
                <a:solidFill>
                  <a:srgbClr val="4E3B30"/>
                </a:solidFill>
              </a:rPr>
              <a:t>изобретена и описана в древнекитайских трактата. Сначала его использовали для организации фейерверков, позднее стали использовать в военном деле.</a:t>
            </a:r>
          </a:p>
          <a:p>
            <a:pPr lvl="0">
              <a:buClr>
                <a:srgbClr val="F0A22E"/>
              </a:buClr>
            </a:pPr>
            <a:r>
              <a:rPr lang="ru-RU" sz="2000" dirty="0" smtClean="0">
                <a:solidFill>
                  <a:srgbClr val="4E3B30"/>
                </a:solidFill>
              </a:rPr>
              <a:t> </a:t>
            </a:r>
            <a:r>
              <a:rPr lang="ru-RU" sz="2000" dirty="0">
                <a:solidFill>
                  <a:srgbClr val="4E3B30"/>
                </a:solidFill>
              </a:rPr>
              <a:t>использовался в зажигательных бомбах, которые выстреливали из </a:t>
            </a:r>
            <a:r>
              <a:rPr lang="ru-RU" sz="2000" dirty="0" smtClean="0">
                <a:solidFill>
                  <a:srgbClr val="4E3B30"/>
                </a:solidFill>
              </a:rPr>
              <a:t>катапульт (военная техника Китая была по тем временам одной из самых прогрессивных), </a:t>
            </a:r>
            <a:r>
              <a:rPr lang="ru-RU" sz="2000" dirty="0">
                <a:solidFill>
                  <a:srgbClr val="4E3B30"/>
                </a:solidFill>
              </a:rPr>
              <a:t>сбрасывали с оборонительных стен или свешивали вниз на железных цепях, используемых как рычаги.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8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Чайная культура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pic>
        <p:nvPicPr>
          <p:cNvPr id="6" name="Picture 2" descr="http://img.board.com.ua/a/1043778622/wm/7-kitajskij-chaj-puer-te-guan-in-da-hun-p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797" y="1844824"/>
            <a:ext cx="4033983" cy="335699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3" y="2470026"/>
            <a:ext cx="4009363" cy="2984748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925144"/>
          </a:xfrm>
        </p:spPr>
        <p:txBody>
          <a:bodyPr/>
          <a:lstStyle/>
          <a:p>
            <a:r>
              <a:rPr lang="ru-RU" dirty="0" smtClean="0"/>
              <a:t>Сбор чайного листа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6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 открытии чая в Китае существует легенда: Государь солнце однажды попробовал напиток который получился из кипятка и случайно попавших в него листьев. Напиток оказался настолько вкусным и ароматным, что государь издал указ собирать эти листья и сушить и всей стране было приказано пить этот напиток. Сначала этот напиток пили только в домах богатых людей, а позднее его полюбили и бедняки.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0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5295"/>
            <a:ext cx="8686800" cy="83820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Узнать и рассказать о том, как изобретения древних  людей изменили жизнь человека.</a:t>
            </a:r>
            <a:endParaRPr lang="ru-RU" dirty="0"/>
          </a:p>
        </p:txBody>
      </p:sp>
      <p:pic>
        <p:nvPicPr>
          <p:cNvPr id="1026" name="Picture 2" descr="http://zkx-vyborg.ru/uploads/posts/2013-12/138622023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4912">
            <a:off x="4647805" y="3386151"/>
            <a:ext cx="3995936" cy="2936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Шелк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893094"/>
            <a:ext cx="6134100" cy="3848100"/>
          </a:xfrm>
        </p:spPr>
      </p:pic>
    </p:spTree>
    <p:extLst>
      <p:ext uri="{BB962C8B-B14F-4D97-AF65-F5344CB8AC3E}">
        <p14:creationId xmlns:p14="http://schemas.microsoft.com/office/powerpoint/2010/main" val="2887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36012"/>
            <a:ext cx="8884096" cy="5521988"/>
          </a:xfrm>
        </p:spPr>
      </p:pic>
    </p:spTree>
    <p:extLst>
      <p:ext uri="{BB962C8B-B14F-4D97-AF65-F5344CB8AC3E}">
        <p14:creationId xmlns:p14="http://schemas.microsoft.com/office/powerpoint/2010/main" val="2629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Шелк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К</a:t>
            </a:r>
            <a:r>
              <a:rPr lang="ru-RU" dirty="0" smtClean="0"/>
              <a:t>итае существует легенда: Дочь императора </a:t>
            </a:r>
            <a:r>
              <a:rPr lang="ru-RU" dirty="0" err="1" smtClean="0"/>
              <a:t>Хуанди</a:t>
            </a:r>
            <a:r>
              <a:rPr lang="ru-RU" dirty="0" smtClean="0"/>
              <a:t> Си Линь Ши сидела на балконе и пила горячий душистый напиток. Вдруг порыв ветра бросил ей в чашку  кокон бабочки. Она поморщилась и хотела вынуть и выкинуть кокон. Но от кокона стала отделяться тончайшая и прочная нить- кокон распарился в кипятке. Си Линь Ши взяла палочку и намотала на нее нить, так был изобретен шелк</a:t>
            </a:r>
            <a:r>
              <a:rPr lang="ru-RU" dirty="0"/>
              <a:t>. Шелк изобрели примерно 5 000 лет назад и строго хранились китайцами в секрете</a:t>
            </a:r>
          </a:p>
        </p:txBody>
      </p:sp>
    </p:spTree>
    <p:extLst>
      <p:ext uri="{BB962C8B-B14F-4D97-AF65-F5344CB8AC3E}">
        <p14:creationId xmlns:p14="http://schemas.microsoft.com/office/powerpoint/2010/main" val="10289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компас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s://im2-tub-ru.yandex.net/i?id=a7d478c75e6bac2d166c36f69bb64a79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3064"/>
            <a:ext cx="6478091" cy="4852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>
                <a:srgbClr val="F0A22E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4E3B30"/>
                </a:solidFill>
              </a:rPr>
              <a:t> Чаще использовался  не для навигации, а для гадания. Этот инструмент напоминает ложку, и если его положить на тарелку, то его ручка укажет на юг. Использовать компас для навигации впервые предложил  </a:t>
            </a:r>
            <a:r>
              <a:rPr lang="ru-RU" sz="2800" dirty="0" err="1" smtClean="0">
                <a:solidFill>
                  <a:srgbClr val="4E3B30"/>
                </a:solidFill>
              </a:rPr>
              <a:t>Чжу</a:t>
            </a:r>
            <a:r>
              <a:rPr lang="ru-RU" sz="2800" dirty="0" smtClean="0">
                <a:solidFill>
                  <a:srgbClr val="4E3B30"/>
                </a:solidFill>
              </a:rPr>
              <a:t> </a:t>
            </a:r>
            <a:r>
              <a:rPr lang="ru-RU" sz="2800" dirty="0" err="1" smtClean="0">
                <a:solidFill>
                  <a:srgbClr val="4E3B30"/>
                </a:solidFill>
              </a:rPr>
              <a:t>Юй</a:t>
            </a:r>
            <a:r>
              <a:rPr lang="ru-RU" sz="2800" dirty="0" smtClean="0">
                <a:solidFill>
                  <a:srgbClr val="4E3B30"/>
                </a:solidFill>
              </a:rPr>
              <a:t> в книге «Застольные разговоры в </a:t>
            </a:r>
            <a:r>
              <a:rPr lang="ru-RU" sz="2800" dirty="0" err="1" smtClean="0">
                <a:solidFill>
                  <a:srgbClr val="4E3B30"/>
                </a:solidFill>
              </a:rPr>
              <a:t>Нинчжоу</a:t>
            </a:r>
            <a:r>
              <a:rPr lang="ru-RU" sz="2800" dirty="0" smtClean="0">
                <a:solidFill>
                  <a:srgbClr val="4E3B30"/>
                </a:solidFill>
              </a:rPr>
              <a:t>» (1119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5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Книгопечатание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25094"/>
            <a:ext cx="4191000" cy="283209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2776"/>
            <a:ext cx="4343400" cy="4069814"/>
          </a:xfrm>
        </p:spPr>
      </p:pic>
    </p:spTree>
    <p:extLst>
      <p:ext uri="{BB962C8B-B14F-4D97-AF65-F5344CB8AC3E}">
        <p14:creationId xmlns:p14="http://schemas.microsoft.com/office/powerpoint/2010/main" val="37168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Книгопечатание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Китае более тысячи лет назад изобрели книгопечатание и до 15 века оно было неизвестно в Европе.</a:t>
            </a:r>
          </a:p>
          <a:p>
            <a:r>
              <a:rPr lang="ru-RU" dirty="0" smtClean="0"/>
              <a:t>Сначала текст вырезали на досках покрывали его краской и делали оттиск. Потом кузнец Би </a:t>
            </a:r>
            <a:r>
              <a:rPr lang="ru-RU" dirty="0" err="1" smtClean="0"/>
              <a:t>Шен</a:t>
            </a:r>
            <a:r>
              <a:rPr lang="ru-RU" dirty="0" smtClean="0"/>
              <a:t> придумал вместо целой доски делать отдельные знаки из которых можно составлять целые тексты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3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Складной зонт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2882974" cy="278147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0200"/>
            <a:ext cx="3392208" cy="4724400"/>
          </a:xfrm>
        </p:spPr>
      </p:pic>
    </p:spTree>
    <p:extLst>
      <p:ext uri="{BB962C8B-B14F-4D97-AF65-F5344CB8AC3E}">
        <p14:creationId xmlns:p14="http://schemas.microsoft.com/office/powerpoint/2010/main" val="14754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Права на изобретение зонтика принадлежат Китаю Имя создателя зонта к сожалению неизвестно. Изобретен он был в 10 в. До н.э.. Первый зонт весил около 2 килограмм и ручка была 1.5 метра. Применялся для защиты от солнца. И могли им пользоваться только члены </a:t>
            </a:r>
            <a:r>
              <a:rPr lang="ru-RU" dirty="0"/>
              <a:t>к</a:t>
            </a:r>
            <a:r>
              <a:rPr lang="ru-RU" dirty="0" smtClean="0"/>
              <a:t>оролевской семьи. Размер зонта указывал на богатство и принадлежность к власти.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7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Китайский фарфор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2150269"/>
            <a:ext cx="3333750" cy="3333750"/>
          </a:xfrm>
        </p:spPr>
      </p:pic>
    </p:spTree>
    <p:extLst>
      <p:ext uri="{BB962C8B-B14F-4D97-AF65-F5344CB8AC3E}">
        <p14:creationId xmlns:p14="http://schemas.microsoft.com/office/powerpoint/2010/main" val="217278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Найти информацию об изобретениях: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Древнего Египта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Финикии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Китая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Индии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Греции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Обобщить найденный материал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Фарфор.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фарфора насчитывает более 3000 лет. Изобретение было сделано в </a:t>
            </a:r>
            <a:r>
              <a:rPr lang="ru-RU" dirty="0"/>
              <a:t>К</a:t>
            </a:r>
            <a:r>
              <a:rPr lang="ru-RU" dirty="0" smtClean="0"/>
              <a:t>итае и охранялось столь тщательно, что европейцам пришлось изобретать его самостоятельно. В </a:t>
            </a:r>
            <a:r>
              <a:rPr lang="ru-RU" dirty="0"/>
              <a:t>К</a:t>
            </a:r>
            <a:r>
              <a:rPr lang="ru-RU" dirty="0" smtClean="0"/>
              <a:t>итае открыли месторождение «фарфорового камня» - горная порода включающая слюду кварц, белую глину. Из нее то и получался тонкий, почти прозрачный китайский фарфор.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9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Сахар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Хлопок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Шахматы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Цифры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Хлопок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40" y="1700808"/>
            <a:ext cx="4191000" cy="28331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6866" name="Picture 2" descr="http://i.ucrazy.ru/files/pics/2015.05/1430970128_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8186" y="1635712"/>
            <a:ext cx="4593001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Тростниковый сахар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8" y="1628800"/>
            <a:ext cx="5464938" cy="4371950"/>
          </a:xfrm>
        </p:spPr>
      </p:pic>
      <p:pic>
        <p:nvPicPr>
          <p:cNvPr id="5" name="Содержимое 4" descr="1242468910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3356992"/>
            <a:ext cx="3552456" cy="2661955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0A22E"/>
              </a:buClr>
            </a:pPr>
            <a:r>
              <a:rPr lang="ru-RU" dirty="0" smtClean="0"/>
              <a:t>Хлопок -</a:t>
            </a:r>
            <a:r>
              <a:rPr lang="ru-RU" sz="2000" dirty="0">
                <a:solidFill>
                  <a:srgbClr val="4E3B30"/>
                </a:solidFill>
              </a:rPr>
              <a:t> волокно растительного происхождения, покрывающее семена хлопчатника, важнейшее наиболее дешёвое и распространённое растительное волокно</a:t>
            </a:r>
            <a:r>
              <a:rPr lang="ru-RU" sz="2000" dirty="0" smtClean="0">
                <a:solidFill>
                  <a:srgbClr val="4E3B30"/>
                </a:solidFill>
              </a:rPr>
              <a:t>. Хлопок в Индии выращивали с древности. Секрет изготовления хлопка строго охранялся, и до 16 века вывозили из страны только готовые ткани</a:t>
            </a:r>
            <a:endParaRPr lang="ru-RU" sz="2000" dirty="0">
              <a:solidFill>
                <a:srgbClr val="4E3B3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000" dirty="0">
                <a:solidFill>
                  <a:srgbClr val="4E3B30"/>
                </a:solidFill>
              </a:rPr>
              <a:t>Тростниковый </a:t>
            </a:r>
            <a:r>
              <a:rPr lang="ru-RU" sz="2000" dirty="0" smtClean="0">
                <a:solidFill>
                  <a:srgbClr val="4E3B30"/>
                </a:solidFill>
              </a:rPr>
              <a:t>сахар </a:t>
            </a:r>
            <a:r>
              <a:rPr lang="ru-RU" sz="2000" dirty="0">
                <a:solidFill>
                  <a:srgbClr val="4E3B30"/>
                </a:solidFill>
              </a:rPr>
              <a:t>(сахарный песок, рафинад) является важным пищевым продуктом. Обычный сахар относится к углеводам, которые считаются ценными питательными веществами, обеспечивающими организм необходимой энергией</a:t>
            </a:r>
          </a:p>
        </p:txBody>
      </p:sp>
    </p:spTree>
    <p:extLst>
      <p:ext uri="{BB962C8B-B14F-4D97-AF65-F5344CB8AC3E}">
        <p14:creationId xmlns:p14="http://schemas.microsoft.com/office/powerpoint/2010/main" val="24287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Шахматы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История шахмат насчитывает не менее полутора тысяч лет,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 а возможно и больше. Изобретённые в Индии в 5-6 веке, шахматы распространились практически по всему миру, став неотъемлемой частью человеческой культуры.</a:t>
            </a:r>
            <a:endParaRPr lang="ru-RU" sz="2400" dirty="0"/>
          </a:p>
        </p:txBody>
      </p:sp>
      <p:pic>
        <p:nvPicPr>
          <p:cNvPr id="19458" name="Picture 2" descr="http://www.orientmuseum.ru/pics/india/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190" y="3212976"/>
            <a:ext cx="4646448" cy="344996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9" y="3254387"/>
            <a:ext cx="4156190" cy="311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Десятичная система записи чисел и цифра 0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Трудно было отличать буквы от букв с линиями, не удобно хранить хрупкие и тяжёлые глиняные  абаки, верёвки с узелками, рулонные папируса. Древние индусы изобрели для каждой цифры свой знак.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25450-6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1"/>
            <a:ext cx="9144000" cy="2071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326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Театр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Олимпийские игры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Демократия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Греция – родина театра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театре Диониса играли трагедию и комедию . Актёрами и зрителями были только мужчины. </a:t>
            </a:r>
          </a:p>
          <a:p>
            <a:endParaRPr lang="ru-RU" dirty="0"/>
          </a:p>
          <a:p>
            <a:r>
              <a:rPr lang="ru-RU" dirty="0" smtClean="0"/>
              <a:t>Сейчас театр одно из любимых зрелищ людей во всем мире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9938" name="Picture 2" descr="https://upload.wikimedia.org/wikipedia/commons/thumb/2/2e/DionysiusTheater.jpg/300px-DionysiusTh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267" y="1600200"/>
            <a:ext cx="3923928" cy="290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/>
              <a:t>1913 г           «</a:t>
            </a:r>
            <a:r>
              <a:rPr lang="en-US" b="1" dirty="0" err="1" smtClean="0"/>
              <a:t>Citius</a:t>
            </a:r>
            <a:r>
              <a:rPr lang="en-US" b="1" dirty="0" smtClean="0"/>
              <a:t>, </a:t>
            </a:r>
            <a:r>
              <a:rPr lang="en-US" b="1" dirty="0" err="1" smtClean="0"/>
              <a:t>Altius</a:t>
            </a:r>
            <a:r>
              <a:rPr lang="en-US" b="1" dirty="0" smtClean="0"/>
              <a:t>, </a:t>
            </a:r>
            <a:r>
              <a:rPr lang="en-US" b="1" dirty="0" err="1" smtClean="0"/>
              <a:t>Fortius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Содержимое 3" descr="651287_com_olympi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93009" y="832104"/>
            <a:ext cx="7668344" cy="575125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5661248"/>
            <a:ext cx="867819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«Быстрее, выше, сильнее»</a:t>
            </a:r>
            <a:endParaRPr lang="ru-RU" sz="36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357430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Европа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2214554"/>
            <a:ext cx="1553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Африка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214554"/>
            <a:ext cx="1782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Америка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4143380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Азия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4143380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Австралия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Изобретения древнего Египта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Изобретения Финикии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Изобретения Китая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Изобретения </a:t>
            </a:r>
            <a:r>
              <a:rPr lang="ru-RU" dirty="0" smtClean="0"/>
              <a:t>Индии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/>
              <a:t>Изобретения Греции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игры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0A22E"/>
              </a:buClr>
            </a:pPr>
            <a:r>
              <a:rPr lang="ru-RU" sz="2000" dirty="0">
                <a:solidFill>
                  <a:srgbClr val="4E3B30"/>
                </a:solidFill>
              </a:rPr>
              <a:t>Олимпийские игры</a:t>
            </a:r>
            <a:r>
              <a:rPr lang="ru-RU" sz="2000" dirty="0" smtClean="0">
                <a:solidFill>
                  <a:srgbClr val="4E3B30"/>
                </a:solidFill>
              </a:rPr>
              <a:t>. </a:t>
            </a:r>
            <a:r>
              <a:rPr lang="ru-RU" sz="2000" dirty="0">
                <a:solidFill>
                  <a:srgbClr val="4E3B30"/>
                </a:solidFill>
              </a:rPr>
              <a:t>Главное состязание - это пятиборье. Начиналось пятиборье всегда с бега, затем прыжки в длину (прыжки в длину были очень сложны, так как в руках у прыгуна были зажаты гири.) Метания копья - третьи и Метание диска - четвёртое, а пятым была борьба в которой нужно было чтобы соперник ударился о землю три раза. Гонки колесниц были пожалуй самым ожидаемым зрелищем</a:t>
            </a:r>
            <a:r>
              <a:rPr lang="ru-RU" sz="2800" dirty="0" smtClean="0">
                <a:solidFill>
                  <a:srgbClr val="4E3B30"/>
                </a:solidFill>
              </a:rPr>
              <a:t>.</a:t>
            </a:r>
          </a:p>
          <a:p>
            <a:pPr lvl="0">
              <a:buClr>
                <a:srgbClr val="F0A22E"/>
              </a:buClr>
            </a:pPr>
            <a:r>
              <a:rPr lang="ru-RU" sz="2800" dirty="0" smtClean="0">
                <a:solidFill>
                  <a:srgbClr val="4E3B30"/>
                </a:solidFill>
              </a:rPr>
              <a:t>С распространением христианства Олимпийские игры были запрещены как пережиток язычества и возобновились только в 1913 году. Символ олимпиады пять разноцветных колец.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8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Демократия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hands-hand-raised-hands-raised-hands-up-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00200"/>
            <a:ext cx="499919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051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Демократия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Приблизительно с 500 по 321 г. до н. э. в Афинском полисе существовала демократическая форма правления. Её называют первой в мире демократической системой</a:t>
            </a:r>
            <a:r>
              <a:rPr lang="ru-RU" sz="2800" baseline="30000" dirty="0" smtClean="0"/>
              <a:t> </a:t>
            </a:r>
            <a:r>
              <a:rPr lang="ru-RU" sz="2800" dirty="0" smtClean="0"/>
              <a:t>. Любой гражданин имел право (и даже обязанность) участвовать в работе Народного собрания.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Современная жизнь не мыслима без достижений древности</a:t>
            </a:r>
          </a:p>
          <a:p>
            <a:r>
              <a:rPr lang="ru-RU" dirty="0" smtClean="0"/>
              <a:t>Все народы мира внесли свой вклад в развитие прогресса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556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48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4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4800" dirty="0" smtClean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48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4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</a:t>
            </a:r>
            <a:r>
              <a:rPr lang="ru-RU" sz="4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800" dirty="0" smtClean="0">
                <a:solidFill>
                  <a:srgbClr val="E69EC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lang="ru-RU" sz="4800" dirty="0" smtClean="0">
                <a:solidFill>
                  <a:srgbClr val="4FE7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48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4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4800" dirty="0" smtClean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sz="48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4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4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4800" dirty="0" smtClean="0">
                <a:solidFill>
                  <a:srgbClr val="30ED2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</a:p>
          <a:p>
            <a:endParaRPr lang="ru-RU" sz="4000" dirty="0"/>
          </a:p>
        </p:txBody>
      </p:sp>
      <p:pic>
        <p:nvPicPr>
          <p:cNvPr id="5" name="Picture 2" descr="https://im0-tub-ru.yandex.net/i?id=b9730b6bf241e72d80936e1900acd757&amp;n=33&amp;h=215&amp;w=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7545">
            <a:off x="5510785" y="4142735"/>
            <a:ext cx="3168872" cy="240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Египет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 smtClean="0"/>
              <a:t>Шадуф</a:t>
            </a:r>
            <a:r>
              <a:rPr lang="ru-RU" dirty="0" smtClean="0"/>
              <a:t>- приспособление для подъема воды из реки или колодца.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Солнечный </a:t>
            </a:r>
            <a:r>
              <a:rPr lang="ru-RU" dirty="0" err="1" smtClean="0"/>
              <a:t>календрь</a:t>
            </a:r>
            <a:r>
              <a:rPr lang="ru-RU" dirty="0" smtClean="0"/>
              <a:t>- с помощью этого календаря следили за фазами луны.</a:t>
            </a:r>
            <a:endParaRPr lang="ru-RU" dirty="0"/>
          </a:p>
        </p:txBody>
      </p:sp>
      <p:pic>
        <p:nvPicPr>
          <p:cNvPr id="5" name="Picture 2" descr="https://im0-tub-ru.yandex.net/i?id=39656be69b9aba8995538b09e4ad0d43&amp;n=33&amp;h=215&amp;w=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4107477" cy="2708920"/>
          </a:xfrm>
          <a:prstGeom prst="rect">
            <a:avLst/>
          </a:prstGeom>
          <a:noFill/>
        </p:spPr>
      </p:pic>
      <p:pic>
        <p:nvPicPr>
          <p:cNvPr id="7" name="Picture 2" descr="солнечный календарь египтя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428" y="4149080"/>
            <a:ext cx="377157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Шадув</a:t>
            </a:r>
            <a:r>
              <a:rPr lang="ru-RU" dirty="0" smtClean="0"/>
              <a:t> (5 слайд)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Он состоит из врытых в землю столбов, перекладины между ними  и качающейся на ней жерди. На одном конце жерди – камень, на другом – кожаное ведро.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49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Водяные часы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Чернила</a:t>
            </a:r>
            <a:endParaRPr lang="ru-RU" b="1" dirty="0"/>
          </a:p>
        </p:txBody>
      </p:sp>
      <p:pic>
        <p:nvPicPr>
          <p:cNvPr id="27650" name="Picture 2" descr="https://www.timecenter.com/pages/articles/img/water-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256" y="2116303"/>
            <a:ext cx="3474760" cy="4741697"/>
          </a:xfrm>
          <a:prstGeom prst="rect">
            <a:avLst/>
          </a:prstGeom>
          <a:noFill/>
        </p:spPr>
      </p:pic>
      <p:pic>
        <p:nvPicPr>
          <p:cNvPr id="27652" name="Picture 4" descr="http://www.booksite.ru/enciklopedia/book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16773"/>
            <a:ext cx="3168352" cy="4207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0A22E"/>
              </a:buClr>
            </a:pPr>
            <a:r>
              <a:rPr lang="ru-RU" sz="2800" dirty="0">
                <a:solidFill>
                  <a:srgbClr val="4E3B30"/>
                </a:solidFill>
              </a:rPr>
              <a:t>Чернила- материал для письма - их изготавливали из сажи с растительными маслами и пчелиным воском</a:t>
            </a:r>
            <a:r>
              <a:rPr lang="ru-RU" sz="2800" dirty="0" smtClean="0">
                <a:solidFill>
                  <a:srgbClr val="4E3B30"/>
                </a:solidFill>
              </a:rPr>
              <a:t>.</a:t>
            </a:r>
          </a:p>
          <a:p>
            <a:pPr lvl="0">
              <a:buClr>
                <a:srgbClr val="F0A22E"/>
              </a:buClr>
            </a:pPr>
            <a:r>
              <a:rPr lang="ru-RU" sz="2800" dirty="0">
                <a:solidFill>
                  <a:srgbClr val="4E3B30"/>
                </a:solidFill>
              </a:rPr>
              <a:t>Водяные часы- с помощью них в древности определяли 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50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Финикия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/>
              <a:t>Финикийская письменность</a:t>
            </a:r>
            <a:r>
              <a:rPr lang="ru-RU" sz="2400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Пурпур — чудесная краска, напоминавшая пламя.</a:t>
            </a:r>
            <a:endParaRPr lang="ru-RU" dirty="0"/>
          </a:p>
        </p:txBody>
      </p:sp>
      <p:pic>
        <p:nvPicPr>
          <p:cNvPr id="31748" name="Picture 4" descr="https://im3-tub-ru.yandex.net/i?id=7f48fb2e6c7cf7963c2e03b19807e3b9&amp;n=33&amp;h=215&amp;w=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52" y="2679948"/>
            <a:ext cx="3388058" cy="2564904"/>
          </a:xfrm>
          <a:prstGeom prst="rect">
            <a:avLst/>
          </a:prstGeom>
          <a:noFill/>
        </p:spPr>
      </p:pic>
      <p:pic>
        <p:nvPicPr>
          <p:cNvPr id="31750" name="Picture 6" descr="http://www.metod-kopilka.ru/images/doc/61/62616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3068960"/>
            <a:ext cx="5052053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1022</Words>
  <Application>Microsoft Office PowerPoint</Application>
  <PresentationFormat>Экран (4:3)</PresentationFormat>
  <Paragraphs>115</Paragraphs>
  <Slides>44</Slides>
  <Notes>0</Notes>
  <HiddenSlides>14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Franklin Gothic Book</vt:lpstr>
      <vt:lpstr>Franklin Gothic Medium</vt:lpstr>
      <vt:lpstr>Verdana</vt:lpstr>
      <vt:lpstr>Wingdings</vt:lpstr>
      <vt:lpstr>Wingdings 2</vt:lpstr>
      <vt:lpstr>Трек</vt:lpstr>
      <vt:lpstr>Изобретения и  открытия древних людей</vt:lpstr>
      <vt:lpstr>Цель:</vt:lpstr>
      <vt:lpstr>Задачи</vt:lpstr>
      <vt:lpstr>Содержание</vt:lpstr>
      <vt:lpstr>Древний Египет</vt:lpstr>
      <vt:lpstr>Шадув (5 слайд)</vt:lpstr>
      <vt:lpstr>Презентация PowerPoint</vt:lpstr>
      <vt:lpstr>Презентация PowerPoint</vt:lpstr>
      <vt:lpstr>Финикия</vt:lpstr>
      <vt:lpstr>Презентация PowerPoint</vt:lpstr>
      <vt:lpstr>Стекло.</vt:lpstr>
      <vt:lpstr>Стекло</vt:lpstr>
      <vt:lpstr>Китай</vt:lpstr>
      <vt:lpstr>Презентация PowerPoint</vt:lpstr>
      <vt:lpstr>Процесс изготовления бумаги</vt:lpstr>
      <vt:lpstr>Порох</vt:lpstr>
      <vt:lpstr>Презентация PowerPoint</vt:lpstr>
      <vt:lpstr>Чайная культура</vt:lpstr>
      <vt:lpstr>ЧАЙ</vt:lpstr>
      <vt:lpstr>Шелк</vt:lpstr>
      <vt:lpstr>Презентация PowerPoint</vt:lpstr>
      <vt:lpstr>Шелк</vt:lpstr>
      <vt:lpstr>компас </vt:lpstr>
      <vt:lpstr>Презентация PowerPoint</vt:lpstr>
      <vt:lpstr>Книгопечатание</vt:lpstr>
      <vt:lpstr>Книгопечатание</vt:lpstr>
      <vt:lpstr>Складной зонт</vt:lpstr>
      <vt:lpstr>Зонт</vt:lpstr>
      <vt:lpstr>Китайский фарфор</vt:lpstr>
      <vt:lpstr>Фарфор.</vt:lpstr>
      <vt:lpstr>Индия</vt:lpstr>
      <vt:lpstr>Хлопок</vt:lpstr>
      <vt:lpstr>Тростниковый сахар</vt:lpstr>
      <vt:lpstr>Презентация PowerPoint</vt:lpstr>
      <vt:lpstr>Шахматы</vt:lpstr>
      <vt:lpstr>Десятичная система записи чисел и цифра 0</vt:lpstr>
      <vt:lpstr>Греция</vt:lpstr>
      <vt:lpstr>Греция – родина театра</vt:lpstr>
      <vt:lpstr>1913 г           «Citius, Altius, Fortius»</vt:lpstr>
      <vt:lpstr>Олимпийские игры</vt:lpstr>
      <vt:lpstr>Демократия</vt:lpstr>
      <vt:lpstr>Демократия</vt:lpstr>
      <vt:lpstr>Вывод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Учитель</cp:lastModifiedBy>
  <cp:revision>61</cp:revision>
  <dcterms:created xsi:type="dcterms:W3CDTF">2016-03-17T08:28:26Z</dcterms:created>
  <dcterms:modified xsi:type="dcterms:W3CDTF">2016-03-24T05:09:16Z</dcterms:modified>
</cp:coreProperties>
</file>