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62" r:id="rId6"/>
    <p:sldId id="268" r:id="rId7"/>
    <p:sldId id="263" r:id="rId8"/>
    <p:sldId id="264" r:id="rId9"/>
    <p:sldId id="265" r:id="rId10"/>
    <p:sldId id="269" r:id="rId11"/>
    <p:sldId id="266" r:id="rId12"/>
    <p:sldId id="260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7CF6-A964-4871-9741-91CAD664D29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0F115-E92F-47F7-AF77-E09EA643AD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0F115-E92F-47F7-AF77-E09EA643AD4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06A4-83A9-4226-887C-20C18D5274F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BD8A-5BDE-46A4-8AC5-716FBB1D9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54202-F8AE-43CC-9A0A-547C1446D373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83FD-3EAF-44C5-BF76-0BA6490A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5128-AFB6-4284-B460-0CBA9A9595D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A40A-D8E3-421F-A17A-4B142EF89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F969-A364-4696-A45D-F9DC5C1E861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87253-A1FF-419A-9543-878B5EE3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4E0F-89C2-4FCD-83C2-24014A36C90B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7838-DD55-417E-BC04-FFA8CE63A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D318-F823-455D-B7BF-1E6E1F4FA7A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2296-DFA2-439C-A406-563BA6336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5E23-30AB-433C-97C5-8C79ACAD3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D86F-2746-4F9C-B331-D19170236177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158D-3A9C-4D4C-BDA1-5317C29DA626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C0C6-9367-4C83-B5BA-44324094B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A727-0570-4277-89E8-23093C36E8AF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AC6B-E5A0-4419-B595-B3D746014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CEDC-791B-41DB-B7DC-662EE6073A93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FA1E-264D-43D1-A365-693E6E9A1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B31D-DB5A-4881-AE5A-915B83CC0795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140-FF21-44C8-A772-EC89410A1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9C38B7E-1AB4-489F-84F7-4E059BB9DCB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E84CB0-4C15-4CBB-B95E-A3C7B408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0" y="3643313"/>
            <a:ext cx="2857500" cy="3214687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Работу выполнил: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Мангилёв Никита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Ученик 5 «А» класса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Руководитель: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Кириллова Н. В.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305800" cy="285752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Творческий проект по русскому языку на тему «Бажовских сказов дивные слова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13474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800380" cy="3857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88640"/>
            <a:ext cx="4176464" cy="640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 err="1" smtClean="0"/>
              <a:t>Изробленый</a:t>
            </a:r>
            <a:r>
              <a:rPr lang="ru-RU" sz="2800" dirty="0" smtClean="0"/>
              <a:t>- </a:t>
            </a:r>
            <a:r>
              <a:rPr lang="ru-RU" sz="2800" i="1" dirty="0" smtClean="0"/>
              <a:t>инвалид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Завсе</a:t>
            </a:r>
            <a:r>
              <a:rPr lang="ru-RU" sz="2800" dirty="0" smtClean="0"/>
              <a:t>- постоянно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Артуть-девка</a:t>
            </a:r>
            <a:r>
              <a:rPr lang="ru-RU" sz="2800" dirty="0" smtClean="0"/>
              <a:t> - </a:t>
            </a:r>
            <a:r>
              <a:rPr lang="ru-RU" sz="2800" i="1" dirty="0" smtClean="0"/>
              <a:t>подвижная, быстрая.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Незнатко</a:t>
            </a:r>
            <a:r>
              <a:rPr lang="ru-RU" sz="2800" dirty="0" smtClean="0"/>
              <a:t>- </a:t>
            </a:r>
            <a:r>
              <a:rPr lang="ru-RU" sz="2800" i="1" dirty="0" smtClean="0"/>
              <a:t>незаметно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Забедно</a:t>
            </a:r>
            <a:r>
              <a:rPr lang="ru-RU" sz="2800" dirty="0" smtClean="0"/>
              <a:t>- </a:t>
            </a:r>
            <a:r>
              <a:rPr lang="ru-RU" sz="2800" i="1" dirty="0" smtClean="0"/>
              <a:t>обидно.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Роблю</a:t>
            </a:r>
            <a:r>
              <a:rPr lang="ru-RU" sz="2800" dirty="0" smtClean="0"/>
              <a:t>- </a:t>
            </a:r>
            <a:r>
              <a:rPr lang="ru-RU" sz="2800" i="1" dirty="0" smtClean="0"/>
              <a:t>работаю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Крепость</a:t>
            </a:r>
            <a:r>
              <a:rPr lang="ru-RU" sz="2800" dirty="0" smtClean="0"/>
              <a:t> - </a:t>
            </a:r>
            <a:r>
              <a:rPr lang="ru-RU" sz="2800" i="1" dirty="0" smtClean="0"/>
              <a:t>крепостная пора, крепостничество.</a:t>
            </a:r>
          </a:p>
          <a:p>
            <a:pPr>
              <a:lnSpc>
                <a:spcPct val="90000"/>
              </a:lnSpc>
            </a:pPr>
            <a:r>
              <a:rPr lang="ru-RU" sz="2800" b="1" dirty="0" err="1" smtClean="0"/>
              <a:t>Галились</a:t>
            </a:r>
            <a:r>
              <a:rPr lang="ru-RU" sz="2800" dirty="0" smtClean="0"/>
              <a:t>- </a:t>
            </a:r>
            <a:r>
              <a:rPr lang="ru-RU" sz="2800" i="1" dirty="0" smtClean="0"/>
              <a:t>издевались</a:t>
            </a:r>
          </a:p>
          <a:p>
            <a:endParaRPr lang="ru-RU" dirty="0"/>
          </a:p>
        </p:txBody>
      </p:sp>
      <p:pic>
        <p:nvPicPr>
          <p:cNvPr id="1028" name="Picture 4" descr="http://img-fotki.yandex.ru/get/15519/74257169.10f5/0_e5e43_3c08261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043" y="404664"/>
            <a:ext cx="363492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285750" y="692150"/>
            <a:ext cx="3998913" cy="5808663"/>
          </a:xfrm>
        </p:spPr>
        <p:txBody>
          <a:bodyPr/>
          <a:lstStyle/>
          <a:p>
            <a:r>
              <a:rPr lang="ru-RU" sz="2400" b="1" dirty="0" smtClean="0"/>
              <a:t>Каёлка</a:t>
            </a:r>
            <a:r>
              <a:rPr lang="ru-RU" sz="2400" dirty="0" smtClean="0"/>
              <a:t>- </a:t>
            </a:r>
            <a:r>
              <a:rPr lang="ru-RU" sz="2400" i="1" dirty="0" smtClean="0"/>
              <a:t>инструмент для отбивания руды</a:t>
            </a:r>
          </a:p>
          <a:p>
            <a:r>
              <a:rPr lang="ru-RU" sz="2400" b="1" dirty="0" smtClean="0"/>
              <a:t>Звосиять</a:t>
            </a:r>
            <a:r>
              <a:rPr lang="ru-RU" sz="2400" dirty="0" smtClean="0"/>
              <a:t> - </a:t>
            </a:r>
            <a:r>
              <a:rPr lang="ru-RU" sz="2400" i="1" dirty="0" smtClean="0"/>
              <a:t>сверкнуть.</a:t>
            </a:r>
          </a:p>
          <a:p>
            <a:r>
              <a:rPr lang="ru-RU" sz="2400" b="1" dirty="0" smtClean="0"/>
              <a:t>Обальчик-</a:t>
            </a:r>
            <a:r>
              <a:rPr lang="ru-RU" sz="2400" dirty="0" smtClean="0"/>
              <a:t> </a:t>
            </a:r>
            <a:r>
              <a:rPr lang="ru-RU" sz="2400" i="1" dirty="0" smtClean="0"/>
              <a:t>пустая порода.</a:t>
            </a:r>
          </a:p>
          <a:p>
            <a:r>
              <a:rPr lang="ru-RU" sz="2400" b="1" dirty="0" smtClean="0"/>
              <a:t>Сметить дело </a:t>
            </a:r>
            <a:r>
              <a:rPr lang="ru-RU" sz="2400" dirty="0" smtClean="0"/>
              <a:t>- </a:t>
            </a:r>
            <a:r>
              <a:rPr lang="ru-RU" sz="2400" i="1" dirty="0" smtClean="0"/>
              <a:t>понять, догадаться.</a:t>
            </a:r>
          </a:p>
          <a:p>
            <a:r>
              <a:rPr lang="ru-RU" sz="2400" b="1" dirty="0" smtClean="0"/>
              <a:t>Оплести</a:t>
            </a:r>
            <a:r>
              <a:rPr lang="ru-RU" sz="2400" dirty="0" smtClean="0"/>
              <a:t> - </a:t>
            </a:r>
            <a:r>
              <a:rPr lang="ru-RU" sz="2400" i="1" dirty="0" smtClean="0"/>
              <a:t>обмануть.</a:t>
            </a:r>
          </a:p>
          <a:p>
            <a:r>
              <a:rPr lang="ru-RU" sz="2400" b="1" dirty="0" smtClean="0"/>
              <a:t>На приклад отправил</a:t>
            </a:r>
            <a:r>
              <a:rPr lang="ru-RU" sz="2400" dirty="0" smtClean="0"/>
              <a:t>- </a:t>
            </a:r>
            <a:r>
              <a:rPr lang="ru-RU" sz="2400" i="1" dirty="0" smtClean="0"/>
              <a:t>послал подарок</a:t>
            </a:r>
          </a:p>
          <a:p>
            <a:r>
              <a:rPr lang="ru-RU" sz="2400" b="1" dirty="0" smtClean="0"/>
              <a:t>долить приняла</a:t>
            </a:r>
            <a:r>
              <a:rPr lang="ru-RU" sz="2400" dirty="0" smtClean="0"/>
              <a:t>-</a:t>
            </a:r>
            <a:r>
              <a:rPr lang="ru-RU" sz="2400" i="1" dirty="0" smtClean="0"/>
              <a:t>стала одолевать.</a:t>
            </a:r>
          </a:p>
          <a:p>
            <a:r>
              <a:rPr lang="ru-RU" sz="2400" b="1" dirty="0" smtClean="0"/>
              <a:t>Хезнул</a:t>
            </a:r>
            <a:r>
              <a:rPr lang="ru-RU" sz="2400" dirty="0" smtClean="0"/>
              <a:t>- </a:t>
            </a:r>
            <a:r>
              <a:rPr lang="ru-RU" sz="2400" i="1" dirty="0" smtClean="0"/>
              <a:t>ослабел</a:t>
            </a:r>
          </a:p>
          <a:p>
            <a:endParaRPr lang="ru-RU" sz="24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827154">
            <a:off x="4526174" y="1442798"/>
            <a:ext cx="4389880" cy="322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7" y="214290"/>
            <a:ext cx="4143404" cy="621506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Я нашёл ещё несколько слов.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Бадожок</a:t>
            </a:r>
            <a:r>
              <a:rPr lang="ru-RU" sz="2400" dirty="0" smtClean="0"/>
              <a:t>- </a:t>
            </a:r>
            <a:r>
              <a:rPr lang="ru-RU" sz="2400" i="1" dirty="0" smtClean="0"/>
              <a:t>дорожный посох палка.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Годиться</a:t>
            </a:r>
            <a:r>
              <a:rPr lang="ru-RU" sz="2400" dirty="0" smtClean="0"/>
              <a:t>- </a:t>
            </a:r>
            <a:r>
              <a:rPr lang="ru-RU" sz="2400" i="1" dirty="0" smtClean="0"/>
              <a:t>издеваться, мучить с издёвкой.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Девка на выданьи- </a:t>
            </a:r>
            <a:r>
              <a:rPr lang="ru-RU" sz="2400" i="1" dirty="0" smtClean="0"/>
              <a:t>в возрасте невесты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Елань, Еланка- </a:t>
            </a:r>
            <a:r>
              <a:rPr lang="ru-RU" sz="2400" i="1" dirty="0" smtClean="0"/>
              <a:t>травянистая поляна.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Жужелка</a:t>
            </a:r>
            <a:r>
              <a:rPr lang="ru-RU" sz="2400" dirty="0" smtClean="0"/>
              <a:t>- </a:t>
            </a:r>
            <a:r>
              <a:rPr lang="ru-RU" sz="2400" i="1" dirty="0" smtClean="0"/>
              <a:t>название мелких самородков золота.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  <p:pic>
        <p:nvPicPr>
          <p:cNvPr id="6146" name="Picture 2" descr="http://img0.liveinternet.ru/images/attach/c/7/98/343/98343604_4330839_1307110532_1u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29471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60648"/>
            <a:ext cx="4392488" cy="6336704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Завсе</a:t>
            </a:r>
            <a:r>
              <a:rPr lang="ru-RU" sz="2400" dirty="0" smtClean="0"/>
              <a:t>- </a:t>
            </a:r>
            <a:r>
              <a:rPr lang="ru-RU" sz="2400" i="1" dirty="0" smtClean="0"/>
              <a:t>постоянно.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Калым</a:t>
            </a:r>
            <a:r>
              <a:rPr lang="ru-RU" sz="2400" dirty="0" smtClean="0"/>
              <a:t>- </a:t>
            </a:r>
            <a:r>
              <a:rPr lang="ru-RU" sz="2400" i="1" dirty="0" smtClean="0"/>
              <a:t>выкуп за невесту </a:t>
            </a:r>
            <a:endParaRPr lang="ru-RU" sz="2400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/>
              <a:t>(</a:t>
            </a:r>
            <a:r>
              <a:rPr lang="ru-RU" sz="2400" i="1" dirty="0" smtClean="0"/>
              <a:t>у башкир).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Кышкаться</a:t>
            </a:r>
            <a:r>
              <a:rPr lang="ru-RU" sz="2400" dirty="0" smtClean="0"/>
              <a:t>- </a:t>
            </a:r>
            <a:r>
              <a:rPr lang="ru-RU" sz="2400" i="1" dirty="0" smtClean="0"/>
              <a:t>возиться, биться.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Милостыня</a:t>
            </a:r>
            <a:r>
              <a:rPr lang="ru-RU" sz="2400" dirty="0" smtClean="0"/>
              <a:t>- </a:t>
            </a:r>
            <a:r>
              <a:rPr lang="ru-RU" sz="2400" i="1" dirty="0" smtClean="0"/>
              <a:t>сбор кусочков, подаяние.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На хлеб не сходится- </a:t>
            </a:r>
            <a:r>
              <a:rPr lang="ru-RU" sz="2400" i="1" dirty="0" smtClean="0"/>
              <a:t>не стоит работы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Обнахмурить</a:t>
            </a:r>
            <a:r>
              <a:rPr lang="ru-RU" sz="2400" dirty="0" smtClean="0"/>
              <a:t>- </a:t>
            </a:r>
            <a:r>
              <a:rPr lang="ru-RU" sz="2400" i="1" dirty="0" smtClean="0"/>
              <a:t>овладеть вниманием, поразить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Поддонить</a:t>
            </a:r>
            <a:r>
              <a:rPr lang="ru-RU" sz="2400" dirty="0" smtClean="0"/>
              <a:t>- </a:t>
            </a:r>
            <a:r>
              <a:rPr lang="ru-RU" sz="2400" i="1" dirty="0" smtClean="0"/>
              <a:t>незаметно подставить, подсунуть.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err="1" smtClean="0"/>
              <a:t>различка</a:t>
            </a:r>
            <a:r>
              <a:rPr lang="ru-RU" sz="2400" dirty="0" smtClean="0"/>
              <a:t>- </a:t>
            </a:r>
            <a:r>
              <a:rPr lang="ru-RU" sz="2400" i="1" dirty="0" smtClean="0"/>
              <a:t>разница</a:t>
            </a:r>
          </a:p>
          <a:p>
            <a:endParaRPr lang="ru-RU" sz="2400" dirty="0"/>
          </a:p>
        </p:txBody>
      </p:sp>
      <p:pic>
        <p:nvPicPr>
          <p:cNvPr id="2050" name="Picture 2" descr="http://rasskajem.ru/wp-content/uploads/2012/07/Skazyi-Bazhov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7316" y="836712"/>
            <a:ext cx="4569738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24437"/>
          </a:xfrm>
        </p:spPr>
        <p:txBody>
          <a:bodyPr/>
          <a:lstStyle/>
          <a:p>
            <a:r>
              <a:rPr lang="ru-RU" sz="2400" dirty="0" smtClean="0"/>
              <a:t>Изучив литературу по теме, прочитав сказы П. П. Бажова, я обозначил слова, обороты речи и образные выражения, вызывающие затруднение в понимании их значения и дал толкование им в современном русском языке. В русских говорах (диалектах), используемых в сказах Бажова, сохраняются многие самобытные и точные слова, образные выражения, пословицы, поговорки, обогащающие русскую речь. Общие представления о местных говорах и их наиболее распространенных особенностях необходимы каждому грамотному человеку, для того чтобы полнее и разностороннее знать свой народ, чтобы полнее и лучше знать язык своего народа. И не только лучше знать, но и лучше владеть им.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Вывод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1"/>
          <p:cNvSpPr>
            <a:spLocks noGrp="1"/>
          </p:cNvSpPr>
          <p:nvPr>
            <p:ph idx="1"/>
          </p:nvPr>
        </p:nvSpPr>
        <p:spPr>
          <a:xfrm>
            <a:off x="357188" y="1714500"/>
            <a:ext cx="8229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Я читал сказы П. П. Бажова и обратил внимание на огромное количество незнакомых слов.</a:t>
            </a:r>
          </a:p>
          <a:p>
            <a:pPr algn="ctr"/>
            <a:r>
              <a:rPr lang="ru-RU" dirty="0" smtClean="0"/>
              <a:t>Что это за слова?</a:t>
            </a:r>
          </a:p>
          <a:p>
            <a:pPr algn="ctr"/>
            <a:r>
              <a:rPr lang="ru-RU" dirty="0" smtClean="0"/>
              <a:t>Почему их так много?</a:t>
            </a:r>
          </a:p>
          <a:p>
            <a:pPr algn="ctr"/>
            <a:r>
              <a:rPr lang="ru-RU" dirty="0" smtClean="0"/>
              <a:t>Что они обозначают?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4620"/>
            <a:ext cx="2643174" cy="414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1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095875"/>
          </a:xfrm>
        </p:spPr>
        <p:txBody>
          <a:bodyPr/>
          <a:lstStyle/>
          <a:p>
            <a:r>
              <a:rPr lang="ru-RU" dirty="0" smtClean="0"/>
              <a:t>Знакомство со сказами Павла Бажова и с необычными для нас словами.</a:t>
            </a:r>
          </a:p>
          <a:p>
            <a:r>
              <a:rPr lang="ru-RU" dirty="0" smtClean="0"/>
              <a:t>Выявление лексического значения часто встречающихся в сказах П.П. Бажова слов.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цели</a:t>
            </a:r>
            <a:endParaRPr lang="ru-RU"/>
          </a:p>
        </p:txBody>
      </p:sp>
      <p:pic>
        <p:nvPicPr>
          <p:cNvPr id="4" name="Рисунок 3" descr="191512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6287584" cy="38576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почитать сказы Бажова.</a:t>
            </a:r>
            <a:endParaRPr lang="ru-RU" dirty="0" smtClean="0">
              <a:latin typeface="Arial" charset="0"/>
            </a:endParaRPr>
          </a:p>
          <a:p>
            <a:r>
              <a:rPr lang="ru-RU" dirty="0" smtClean="0"/>
              <a:t>- изучить литературу по теме; </a:t>
            </a:r>
          </a:p>
          <a:p>
            <a:r>
              <a:rPr lang="ru-RU" dirty="0" smtClean="0"/>
              <a:t>выявить в сказах Бажова слова, обороты речи, образные выражения, вызывающие затруднения в понимании их значения;</a:t>
            </a:r>
          </a:p>
          <a:p>
            <a:r>
              <a:rPr lang="ru-RU" dirty="0" smtClean="0"/>
              <a:t>- проанализировать значение происхождения и путей перехода в современный язык некоторых слов, оборотов речи; дать толкование им в современном языке.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задачи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0" y="1357313"/>
            <a:ext cx="5724128" cy="5500687"/>
          </a:xfrm>
        </p:spPr>
        <p:txBody>
          <a:bodyPr/>
          <a:lstStyle/>
          <a:p>
            <a:r>
              <a:rPr lang="ru-RU" dirty="0" smtClean="0"/>
              <a:t>Русский и советский писатель, 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фольклорист, публицист,  журналист.</a:t>
            </a:r>
          </a:p>
          <a:p>
            <a:endParaRPr lang="en-US" dirty="0" smtClean="0"/>
          </a:p>
          <a:p>
            <a:r>
              <a:rPr lang="ru-RU" dirty="0" smtClean="0"/>
              <a:t>впервые выполнил литературную</a:t>
            </a:r>
          </a:p>
          <a:p>
            <a:pPr>
              <a:buFont typeface="Wingdings 2" pitchFamily="18" charset="2"/>
              <a:buNone/>
            </a:pPr>
            <a:r>
              <a:rPr lang="ru-RU" dirty="0" smtClean="0"/>
              <a:t> обработку уральских сказов. </a:t>
            </a:r>
          </a:p>
          <a:p>
            <a:r>
              <a:rPr lang="ru-RU" dirty="0" smtClean="0"/>
              <a:t>Лауреат Сталинской премии второй степени - за книгу уральских сказов «Малахитовая шкатулка». 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6429388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Павел Петрович Бажов</a:t>
            </a:r>
            <a:endParaRPr lang="ru-RU" dirty="0"/>
          </a:p>
        </p:txBody>
      </p:sp>
      <p:pic>
        <p:nvPicPr>
          <p:cNvPr id="17411" name="Рисунок 3" descr="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8"/>
            <a:ext cx="3643306" cy="4865884"/>
          </a:xfrm>
          <a:prstGeom prst="roundRect">
            <a:avLst>
              <a:gd name="adj" fmla="val 227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7" y="1000108"/>
            <a:ext cx="3000364" cy="40066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57158" y="214290"/>
            <a:ext cx="6087050" cy="6286544"/>
          </a:xfrm>
        </p:spPr>
        <p:txBody>
          <a:bodyPr/>
          <a:lstStyle/>
          <a:p>
            <a:r>
              <a:rPr lang="ru-RU" dirty="0" smtClean="0"/>
              <a:t>Родился  Павел Петрович 28 января 1879 года в поселке Сысертского завода, недалеко от Екатеринбурга, в семье потомственных рабочих металлургического завода. Еще с детства у Бажова копились в памяти рассказы и легенды старых уральских мастеров. Во время учительства он исходил множество уральских дорог, вел записи живых наблюдений. В 1936 году Павел Петрович начинает работу над уральскими сказами.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>
          <a:xfrm>
            <a:off x="285750" y="214313"/>
            <a:ext cx="8643938" cy="63579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Сказы П. П. Бажова, основаны на фольклоре, общенародные по содержанию, гуманные по идеям, глубоко народны и по языку, и по стилю. Их невозможно спутать с книгами других авторов. Несомненно, что особенность произведениям Бажова придают слова, которые, как я выяснил, называют диалектными словами или диалектизмами.   </a:t>
            </a:r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endParaRPr lang="ru-RU" dirty="0" smtClean="0"/>
          </a:p>
          <a:p>
            <a:pPr algn="ctr">
              <a:buFont typeface="Wingdings 2" pitchFamily="18" charset="2"/>
              <a:buNone/>
            </a:pPr>
            <a:r>
              <a:rPr lang="ru-RU" dirty="0" smtClean="0"/>
              <a:t>Диалектными словами или диалектизмами называют слова, употребляемые жителями той или иной местности.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357188" y="214313"/>
            <a:ext cx="8501062" cy="6286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dirty="0" smtClean="0"/>
              <a:t>В сказе Бажова «Медной горы хозяйка» я нашёл 21 диалектное слово, которые будут представлены далее.</a:t>
            </a:r>
          </a:p>
        </p:txBody>
      </p:sp>
      <p:pic>
        <p:nvPicPr>
          <p:cNvPr id="19459" name="Picture 2" descr="C:\Users\Ирина\Desktop\1307110452_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484313"/>
            <a:ext cx="35179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5220072" cy="54452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Северушка</a:t>
            </a:r>
            <a:r>
              <a:rPr lang="ru-RU" sz="2800" dirty="0" smtClean="0"/>
              <a:t>- </a:t>
            </a:r>
            <a:r>
              <a:rPr lang="ru-RU" sz="2800" i="1" dirty="0" smtClean="0"/>
              <a:t>приток реки Чусовой</a:t>
            </a:r>
            <a:r>
              <a:rPr lang="ru-RU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Парун</a:t>
            </a:r>
            <a:r>
              <a:rPr lang="ru-RU" sz="2800" dirty="0" smtClean="0"/>
              <a:t>- </a:t>
            </a:r>
            <a:r>
              <a:rPr lang="ru-RU" sz="2800" i="1" dirty="0" smtClean="0"/>
              <a:t>жаркий день после дождя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Робили</a:t>
            </a:r>
            <a:r>
              <a:rPr lang="ru-RU" sz="2800" dirty="0" smtClean="0"/>
              <a:t>- </a:t>
            </a:r>
            <a:r>
              <a:rPr lang="ru-RU" sz="2800" i="1" dirty="0" smtClean="0"/>
              <a:t>работали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Гумешки</a:t>
            </a:r>
            <a:r>
              <a:rPr lang="ru-RU" sz="2800" dirty="0" smtClean="0"/>
              <a:t> </a:t>
            </a:r>
            <a:r>
              <a:rPr lang="ru-RU" sz="2800" i="1" dirty="0" smtClean="0"/>
              <a:t>(от старинного слова "гуменце" - невысокий пологий холм) - Гумешевский рудник. Медная гора, или просто Гора - вблизи Полевского завода. Одно из наиболее полно описанных мест со следами древних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Королек</a:t>
            </a:r>
            <a:r>
              <a:rPr lang="ru-RU" sz="2800" dirty="0" smtClean="0"/>
              <a:t> - </a:t>
            </a:r>
            <a:r>
              <a:rPr lang="ru-RU" sz="2800" i="1" dirty="0" smtClean="0"/>
              <a:t>самородная медь кристаллами</a:t>
            </a:r>
          </a:p>
          <a:p>
            <a:pPr>
              <a:lnSpc>
                <a:spcPct val="90000"/>
              </a:lnSpc>
            </a:pPr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12763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Диалектизмы сказа </a:t>
            </a:r>
            <a:br>
              <a:rPr lang="ru-RU" smtClean="0"/>
            </a:br>
            <a:r>
              <a:rPr lang="ru-RU" smtClean="0"/>
              <a:t> «Медной горы хозяйка»</a:t>
            </a:r>
            <a:endParaRPr lang="ru-RU"/>
          </a:p>
        </p:txBody>
      </p:sp>
      <p:pic>
        <p:nvPicPr>
          <p:cNvPr id="8194" name="Picture 2" descr="http://bazhov345.narod.ru/mitrofan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5"/>
            <a:ext cx="3565773" cy="4855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290</TotalTime>
  <Words>568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Творческий проект по русскому языку на тему «Бажовских сказов дивные слова</vt:lpstr>
      <vt:lpstr>проблема</vt:lpstr>
      <vt:lpstr>цели</vt:lpstr>
      <vt:lpstr>задачи</vt:lpstr>
      <vt:lpstr>Павел Петрович Бажов</vt:lpstr>
      <vt:lpstr>Слайд 6</vt:lpstr>
      <vt:lpstr>Слайд 7</vt:lpstr>
      <vt:lpstr>Слайд 8</vt:lpstr>
      <vt:lpstr>Диалектизмы сказа   «Медной горы хозяйка»</vt:lpstr>
      <vt:lpstr>Слайд 10</vt:lpstr>
      <vt:lpstr>Слайд 11</vt:lpstr>
      <vt:lpstr>Слайд 12</vt:lpstr>
      <vt:lpstr>Слайд 13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П.П. Бжова</dc:title>
  <dc:creator>Admin</dc:creator>
  <cp:lastModifiedBy>YzVer</cp:lastModifiedBy>
  <cp:revision>26</cp:revision>
  <dcterms:created xsi:type="dcterms:W3CDTF">2016-03-16T08:16:58Z</dcterms:created>
  <dcterms:modified xsi:type="dcterms:W3CDTF">2016-03-23T15:02:40Z</dcterms:modified>
</cp:coreProperties>
</file>